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sldIdLst>
    <p:sldId id="285" r:id="rId2"/>
    <p:sldId id="277" r:id="rId3"/>
    <p:sldId id="264" r:id="rId4"/>
    <p:sldId id="276" r:id="rId5"/>
    <p:sldId id="279" r:id="rId6"/>
    <p:sldId id="287" r:id="rId7"/>
    <p:sldId id="283" r:id="rId8"/>
    <p:sldId id="280" r:id="rId9"/>
    <p:sldId id="282" r:id="rId10"/>
    <p:sldId id="289" r:id="rId11"/>
    <p:sldId id="281" r:id="rId12"/>
    <p:sldId id="288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7D8D6"/>
    <a:srgbClr val="123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6"/>
    <p:restoredTop sz="84305"/>
  </p:normalViewPr>
  <p:slideViewPr>
    <p:cSldViewPr snapToGrid="0" showGuides="1">
      <p:cViewPr varScale="1">
        <p:scale>
          <a:sx n="92" d="100"/>
          <a:sy n="92" d="100"/>
        </p:scale>
        <p:origin x="104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4E-FA4C-A674-CDD05D9C016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4E-FA4C-A674-CDD05D9C016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4E-FA4C-A674-CDD05D9C016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4E-FA4C-A674-CDD05D9C0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4E-FA4C-A674-CDD05D9C016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67-4C4D-BE9A-0E5F3C7D42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67-4C4D-BE9A-0E5F3C7D42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67-4C4D-BE9A-0E5F3C7D4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6637360"/>
        <c:axId val="1936541888"/>
      </c:barChart>
      <c:catAx>
        <c:axId val="1936637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541888"/>
        <c:crosses val="autoZero"/>
        <c:auto val="1"/>
        <c:lblAlgn val="ctr"/>
        <c:lblOffset val="100"/>
        <c:noMultiLvlLbl val="0"/>
      </c:catAx>
      <c:valAx>
        <c:axId val="193654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63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4C9E-BBD7-6D40-9A39-7953B8CD2FB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86531-3A06-3A41-8C92-0C0F389D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MAIN OBJECTIVE here is to draw attention to the the community for this observatory expansion at Middle Valley, which was already originally planned from the original NEPTUNE proposal</a:t>
            </a:r>
          </a:p>
          <a:p>
            <a:pPr marL="171450" indent="-171450">
              <a:buFontTx/>
              <a:buChar char="-"/>
            </a:pPr>
            <a:r>
              <a:rPr lang="en-CA" dirty="0"/>
              <a:t>Gather an input from the community on what types of relevant research questions and interest exist on the seafloor ecosystems in the area.</a:t>
            </a:r>
          </a:p>
          <a:p>
            <a:pPr marL="171450" indent="-171450">
              <a:buFontTx/>
              <a:buChar char="-"/>
            </a:pPr>
            <a:r>
              <a:rPr lang="en-CA" dirty="0"/>
              <a:t>Most information I gathered from Joan, Amanda and Sheryl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6531-3A06-3A41-8C92-0C0F389D12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DISCLAIMER (ONC has only 2 dives at Middle Valley in the last 15 years or so)</a:t>
            </a:r>
          </a:p>
          <a:p>
            <a:pPr marL="171450" indent="-171450">
              <a:buFontTx/>
              <a:buChar char="-"/>
            </a:pPr>
            <a:r>
              <a:rPr lang="en-CA" dirty="0"/>
              <a:t>Very little is available from the literature as well. So my presentation will cover some of the very few studies done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6531-3A06-3A41-8C92-0C0F389D12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5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Geochemical </a:t>
            </a:r>
            <a:r>
              <a:rPr lang="en-CA" dirty="0" err="1"/>
              <a:t>caractherization</a:t>
            </a:r>
            <a:endParaRPr lang="en-CA" dirty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6531-3A06-3A41-8C92-0C0F389D12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3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 Solid tracks Alvin, </a:t>
            </a:r>
            <a:r>
              <a:rPr lang="en-CA" dirty="0" err="1"/>
              <a:t>dashe</a:t>
            </a:r>
            <a:r>
              <a:rPr lang="en-CA" dirty="0"/>
              <a:t>, towed camera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6531-3A06-3A41-8C92-0C0F389D12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1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 </a:t>
            </a:r>
            <a:r>
              <a:rPr lang="en-CA" dirty="0" err="1"/>
              <a:t>Indvidual</a:t>
            </a:r>
            <a:r>
              <a:rPr lang="en-CA" dirty="0"/>
              <a:t>-based rarefaction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6531-3A06-3A41-8C92-0C0F389D12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2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ease read before u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5ADF3-EB87-B776-44D7-9F46F03F0519}"/>
              </a:ext>
            </a:extLst>
          </p:cNvPr>
          <p:cNvSpPr txBox="1"/>
          <p:nvPr userDrawn="1"/>
        </p:nvSpPr>
        <p:spPr>
          <a:xfrm>
            <a:off x="370726" y="568953"/>
            <a:ext cx="51156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Please read before using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56C9F-6728-E0EB-F0E1-633A6D58B7EC}"/>
              </a:ext>
            </a:extLst>
          </p:cNvPr>
          <p:cNvSpPr txBox="1"/>
          <p:nvPr userDrawn="1"/>
        </p:nvSpPr>
        <p:spPr>
          <a:xfrm>
            <a:off x="375007" y="1530849"/>
            <a:ext cx="11816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This is a </a:t>
            </a:r>
            <a:r>
              <a:rPr lang="en-CA" b="1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PowerPoint Template</a:t>
            </a:r>
            <a:r>
              <a:rPr lang="en-CA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, when you download and/or open up this template it will open as </a:t>
            </a:r>
            <a:r>
              <a:rPr lang="en-CA" b="1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Presentation1</a:t>
            </a:r>
            <a:r>
              <a:rPr lang="en-CA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, allowing you to resave it as a </a:t>
            </a:r>
            <a:r>
              <a:rPr lang="en-CA" b="1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.ppt</a:t>
            </a:r>
            <a:r>
              <a:rPr lang="en-CA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 document.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F2541"/>
                </a:solidFill>
                <a:effectLst/>
                <a:latin typeface="Arial" panose="020B0604020202020204" pitchFamily="34" charset="0"/>
              </a:rPr>
              <a:t>To begin click on the arrow beside the slides icon to view all slide options (and delete “please read” slides before presenting :-)</a:t>
            </a:r>
          </a:p>
          <a:p>
            <a:endParaRPr lang="en-US" dirty="0"/>
          </a:p>
        </p:txBody>
      </p:sp>
      <p:pic>
        <p:nvPicPr>
          <p:cNvPr id="5" name="Picture 4" descr="A screenshot of a powerpoint presentation&#10;&#10;Description automatically generated">
            <a:extLst>
              <a:ext uri="{FF2B5EF4-FFF2-40B4-BE49-F238E27FC236}">
                <a16:creationId xmlns:a16="http://schemas.microsoft.com/office/drawing/2014/main" id="{783EBEDB-53B1-EA1F-C13D-8B4DCCDDEF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918" y="2852061"/>
            <a:ext cx="3056013" cy="328087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7FA1F14-8349-81D3-7B46-118B412BF7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47332" y="2852061"/>
            <a:ext cx="2895438" cy="328087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2E6FEF-F6E3-9104-2DAC-A0686CA37381}"/>
              </a:ext>
            </a:extLst>
          </p:cNvPr>
          <p:cNvSpPr/>
          <p:nvPr userDrawn="1"/>
        </p:nvSpPr>
        <p:spPr>
          <a:xfrm>
            <a:off x="1116576" y="3057528"/>
            <a:ext cx="551970" cy="55197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38C740-5C25-1345-1D2A-EDEE71A25E71}"/>
              </a:ext>
            </a:extLst>
          </p:cNvPr>
          <p:cNvSpPr/>
          <p:nvPr userDrawn="1"/>
        </p:nvSpPr>
        <p:spPr>
          <a:xfrm>
            <a:off x="4850501" y="3372947"/>
            <a:ext cx="266457" cy="26645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35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,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651510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224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,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B9B07-1F84-23A9-34F4-B83C9F5788B9}"/>
              </a:ext>
            </a:extLst>
          </p:cNvPr>
          <p:cNvSpPr/>
          <p:nvPr userDrawn="1"/>
        </p:nvSpPr>
        <p:spPr>
          <a:xfrm>
            <a:off x="0" y="457200"/>
            <a:ext cx="54864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651510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73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37EC1C05-FAE5-2D63-FE4B-5320CA5811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6900" y="3523534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7953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B9B07-1F84-23A9-34F4-B83C9F5788B9}"/>
              </a:ext>
            </a:extLst>
          </p:cNvPr>
          <p:cNvSpPr/>
          <p:nvPr userDrawn="1"/>
        </p:nvSpPr>
        <p:spPr>
          <a:xfrm>
            <a:off x="0" y="457200"/>
            <a:ext cx="54864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C564EE47-00FF-0D90-BFB6-54D5887D0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6900" y="3523534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534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, 2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409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, 2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B9B07-1F84-23A9-34F4-B83C9F5788B9}"/>
              </a:ext>
            </a:extLst>
          </p:cNvPr>
          <p:cNvSpPr/>
          <p:nvPr userDrawn="1"/>
        </p:nvSpPr>
        <p:spPr>
          <a:xfrm>
            <a:off x="0" y="457200"/>
            <a:ext cx="54864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464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,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0D9C79A8-7BA6-C584-6A73-2B6BDD5C5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6900" y="3522688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7B8F16-5364-D96C-B490-856941874A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703" y="3522688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502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,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B9B07-1F84-23A9-34F4-B83C9F5788B9}"/>
              </a:ext>
            </a:extLst>
          </p:cNvPr>
          <p:cNvSpPr/>
          <p:nvPr userDrawn="1"/>
        </p:nvSpPr>
        <p:spPr>
          <a:xfrm>
            <a:off x="0" y="457200"/>
            <a:ext cx="54864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0D9C79A8-7BA6-C584-6A73-2B6BDD5C5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6900" y="3522688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7B8F16-5364-D96C-B490-856941874A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703" y="3522688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957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,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B53DDE85-762E-64C0-DE63-4E531263A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7929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0">
            <a:extLst>
              <a:ext uri="{FF2B5EF4-FFF2-40B4-BE49-F238E27FC236}">
                <a16:creationId xmlns:a16="http://schemas.microsoft.com/office/drawing/2014/main" id="{CCBAB8EC-93EC-7129-46D8-A4683A4B35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58958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412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ight,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B53DDE85-762E-64C0-DE63-4E531263A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7929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0">
            <a:extLst>
              <a:ext uri="{FF2B5EF4-FFF2-40B4-BE49-F238E27FC236}">
                <a16:creationId xmlns:a16="http://schemas.microsoft.com/office/drawing/2014/main" id="{CCBAB8EC-93EC-7129-46D8-A4683A4B35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58958" y="457200"/>
            <a:ext cx="205053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93AFBB-9962-194E-684D-0CF991B22757}"/>
              </a:ext>
            </a:extLst>
          </p:cNvPr>
          <p:cNvSpPr/>
          <p:nvPr userDrawn="1"/>
        </p:nvSpPr>
        <p:spPr>
          <a:xfrm>
            <a:off x="0" y="457200"/>
            <a:ext cx="54864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4EEB198-1700-BFDD-D91F-FF6B4D340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AB294-047A-4A39-F7E2-C3C3B96D6E32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074BF17-FBB9-34C8-14E2-D31CC1BB9D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876800" cy="45212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8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 tu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E45BE2-EB92-64E3-9E50-FD7C3655F639}"/>
              </a:ext>
            </a:extLst>
          </p:cNvPr>
          <p:cNvSpPr txBox="1"/>
          <p:nvPr userDrawn="1"/>
        </p:nvSpPr>
        <p:spPr>
          <a:xfrm>
            <a:off x="370726" y="568953"/>
            <a:ext cx="51156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Please read before using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CBC0E-AAA4-3531-3BE2-656F948BB234}"/>
              </a:ext>
            </a:extLst>
          </p:cNvPr>
          <p:cNvSpPr txBox="1"/>
          <p:nvPr userDrawn="1"/>
        </p:nvSpPr>
        <p:spPr>
          <a:xfrm>
            <a:off x="375008" y="1530849"/>
            <a:ext cx="1130671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Typestyles and sizes have been set for ease of use, but do not need to be followed exactly.</a:t>
            </a:r>
            <a:br>
              <a:rPr lang="en-US" sz="1800" dirty="0"/>
            </a:br>
            <a:r>
              <a:rPr lang="en-US" sz="1800" dirty="0"/>
              <a:t>For accessibility, </a:t>
            </a:r>
            <a:r>
              <a:rPr lang="en-US" sz="1800" b="1" dirty="0"/>
              <a:t>text should be a minimum of 18 points. 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All type is placeholder/example copy and should be replaced with your own content. The exception</a:t>
            </a:r>
            <a:br>
              <a:rPr lang="en-US" sz="1800" dirty="0"/>
            </a:br>
            <a:r>
              <a:rPr lang="en-US" sz="1800" dirty="0"/>
              <a:t>is the Land + Sea Acknowledgement slides which uses language from UVic and ONC; this can be</a:t>
            </a:r>
            <a:br>
              <a:rPr lang="en-US" sz="1800" dirty="0"/>
            </a:br>
            <a:r>
              <a:rPr lang="en-US" sz="1800" dirty="0"/>
              <a:t>changed based on your location, etc.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All images used are placeholders and can be changed to suit your presentation topic.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you modify individual </a:t>
            </a:r>
            <a:r>
              <a:rPr lang="en-US" sz="1800" b="1" dirty="0"/>
              <a:t>Slide Layouts </a:t>
            </a:r>
            <a:r>
              <a:rPr lang="en-US" sz="1800" dirty="0"/>
              <a:t>in the </a:t>
            </a:r>
            <a:r>
              <a:rPr lang="en-US" sz="1800" b="1" dirty="0"/>
              <a:t>Slide Master View (command-option-1),</a:t>
            </a:r>
            <a:r>
              <a:rPr lang="en-US" sz="1800" dirty="0"/>
              <a:t> you will change any slides using those Layouts in </a:t>
            </a:r>
            <a:r>
              <a:rPr lang="en-US" sz="1800" b="1" dirty="0"/>
              <a:t>Normal View (command-1).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Images </a:t>
            </a:r>
            <a:r>
              <a:rPr lang="en-US" sz="1800" dirty="0"/>
              <a:t>can be changed out easily by first deleting the image, then dragging a new Image into the </a:t>
            </a:r>
            <a:r>
              <a:rPr lang="en-US" sz="1800" b="1" dirty="0"/>
              <a:t>Placeholder Box </a:t>
            </a:r>
            <a:r>
              <a:rPr lang="en-US" sz="1800" dirty="0"/>
              <a:t>on that Slide.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To change a </a:t>
            </a:r>
            <a:r>
              <a:rPr lang="en-US" sz="1800" b="1" dirty="0"/>
              <a:t>Background Image</a:t>
            </a:r>
            <a:r>
              <a:rPr lang="en-US" sz="1800" dirty="0"/>
              <a:t>, right click the Background Image, select </a:t>
            </a:r>
            <a:r>
              <a:rPr lang="en-US" sz="1800" b="1" dirty="0"/>
              <a:t>Format Background</a:t>
            </a:r>
            <a:r>
              <a:rPr lang="en-US" sz="1800" dirty="0"/>
              <a:t>, on the right pop-up menu select </a:t>
            </a:r>
            <a:r>
              <a:rPr lang="en-US" sz="1800" b="1" dirty="0"/>
              <a:t>Picture or texture fill</a:t>
            </a:r>
            <a:r>
              <a:rPr lang="en-US" sz="1800" dirty="0"/>
              <a:t>, below it click </a:t>
            </a:r>
            <a:r>
              <a:rPr lang="en-US" sz="1800" b="1" dirty="0"/>
              <a:t>Insert picture from ‘File</a:t>
            </a:r>
            <a:r>
              <a:rPr lang="mr-IN" sz="1800" b="1" dirty="0"/>
              <a:t>…</a:t>
            </a:r>
            <a:r>
              <a:rPr lang="en-CA" sz="1800" b="1" dirty="0"/>
              <a:t>’</a:t>
            </a:r>
            <a:endParaRPr lang="en-US" sz="3200" b="1" dirty="0"/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Typestyle Levels have been set in the </a:t>
            </a:r>
            <a:r>
              <a:rPr lang="en-US" sz="1800" b="1" dirty="0"/>
              <a:t>Slide Master Layouts.</a:t>
            </a:r>
          </a:p>
          <a:p>
            <a:pPr marL="2857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 order to change the typestyle</a:t>
            </a:r>
            <a:r>
              <a:rPr lang="en-US" sz="1800" b="1" dirty="0"/>
              <a:t> </a:t>
            </a:r>
            <a:r>
              <a:rPr lang="en-US" sz="1800" dirty="0"/>
              <a:t>from </a:t>
            </a:r>
            <a:r>
              <a:rPr lang="en-US" sz="1800" b="1" dirty="0"/>
              <a:t>First Level </a:t>
            </a:r>
            <a:r>
              <a:rPr lang="en-US" sz="1800" dirty="0"/>
              <a:t>to </a:t>
            </a:r>
            <a:r>
              <a:rPr lang="en-US" sz="1800" b="1" dirty="0"/>
              <a:t>Second Level </a:t>
            </a:r>
            <a:r>
              <a:rPr lang="en-US" sz="1800" dirty="0"/>
              <a:t>to </a:t>
            </a:r>
            <a:r>
              <a:rPr lang="en-US" sz="1800" b="1" dirty="0"/>
              <a:t>Third </a:t>
            </a:r>
            <a:r>
              <a:rPr lang="en-US" sz="1800" dirty="0"/>
              <a:t>to </a:t>
            </a:r>
            <a:r>
              <a:rPr lang="en-US" sz="1800" b="1" dirty="0"/>
              <a:t>Fourth</a:t>
            </a:r>
            <a:r>
              <a:rPr lang="en-US" sz="1800" dirty="0"/>
              <a:t> and so on</a:t>
            </a:r>
            <a:r>
              <a:rPr lang="en-US" sz="1800" b="1" dirty="0"/>
              <a:t>, </a:t>
            </a:r>
            <a:r>
              <a:rPr lang="en-US" sz="1800" dirty="0"/>
              <a:t>simply select the text you wish to change and press ‘TAB’. In order to go back a Level, press ‘SHIFT TAB’.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1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gh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D54EAF9-BF0F-448E-6284-5CB88F2E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10097125" cy="45212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pPr lvl="0"/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Ocean Networks Canada (ONC) collaborates with community partners to custom-design each observatory to meet local needs. This partnership recognises the value of place-based knowledge and pairs it with oceanographic instruments, high-tech design, training, and scientific support.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dirty="0">
              <a:solidFill>
                <a:srgbClr val="10254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6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DB9B07-1F84-23A9-34F4-B83C9F5788B9}"/>
              </a:ext>
            </a:extLst>
          </p:cNvPr>
          <p:cNvSpPr/>
          <p:nvPr userDrawn="1"/>
        </p:nvSpPr>
        <p:spPr>
          <a:xfrm>
            <a:off x="0" y="457200"/>
            <a:ext cx="12192000" cy="5943600"/>
          </a:xfrm>
          <a:prstGeom prst="rect">
            <a:avLst/>
          </a:prstGeom>
          <a:solidFill>
            <a:srgbClr val="12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FC1AAE-BB6F-E85E-5254-047DF3E60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4212236" cy="515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EC5F818-51F9-B677-DD7E-40466BB49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10097125" cy="45212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Coastal community observatories enable community members to conduct year-round continuous monitoring of their local ocean environments, collecting valuable baseline and time-series data for tracking the changing ocean conditions.</a:t>
            </a:r>
          </a:p>
          <a:p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Ocean Networks Canada (ONC) collaborates with community partners to custom-design each observatory to meet local needs. This partnership recognises the value of place-based knowledge and pairs it with oceanographic instruments, high-tech design, training, and scientific support.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dirty="0">
              <a:solidFill>
                <a:srgbClr val="102541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igh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F7A527C-DBE3-AF28-DE8B-31B5BF8B0AF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43843121"/>
              </p:ext>
            </p:extLst>
          </p:nvPr>
        </p:nvGraphicFramePr>
        <p:xfrm>
          <a:off x="5555518" y="1388533"/>
          <a:ext cx="6255482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5F90559-CB4B-1761-EAC4-DA3DD02976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4" y="647075"/>
            <a:ext cx="5751225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Example graph slide-not editable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92F202D-4CF8-6D97-282F-43B86CDD9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5105400" cy="45212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</a:lstStyle>
          <a:p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To generate a graph/chart in PowerPoint, go Insert&gt;Chart. Click into the graph/chart to edit colours, fonts, etc.</a:t>
            </a:r>
          </a:p>
        </p:txBody>
      </p:sp>
    </p:spTree>
    <p:extLst>
      <p:ext uri="{BB962C8B-B14F-4D97-AF65-F5344CB8AC3E}">
        <p14:creationId xmlns:p14="http://schemas.microsoft.com/office/powerpoint/2010/main" val="183664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ight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84D0CB-3F13-7E7F-4A89-D0C71E6D20EC}"/>
              </a:ext>
            </a:extLst>
          </p:cNvPr>
          <p:cNvSpPr/>
          <p:nvPr userDrawn="1"/>
        </p:nvSpPr>
        <p:spPr>
          <a:xfrm>
            <a:off x="457200" y="11630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A0ACE91-ABB6-84C6-79AD-3AA69166A2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47176820"/>
              </p:ext>
            </p:extLst>
          </p:nvPr>
        </p:nvGraphicFramePr>
        <p:xfrm>
          <a:off x="4592983" y="1460500"/>
          <a:ext cx="7218017" cy="484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8D23557-F66A-78ED-C435-6C30600D4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647075"/>
            <a:ext cx="558888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Example graph slide-not editable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771BF46-3156-254A-F00D-1D77CEE1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60500"/>
            <a:ext cx="4211983" cy="45212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</a:lstStyle>
          <a:p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To generate a graph/chart in PowerPoint, go Insert&gt;Chart.</a:t>
            </a:r>
            <a:b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Click into the graph/chart to edit colours, fonts, etc.</a:t>
            </a:r>
          </a:p>
        </p:txBody>
      </p:sp>
    </p:spTree>
    <p:extLst>
      <p:ext uri="{BB962C8B-B14F-4D97-AF65-F5344CB8AC3E}">
        <p14:creationId xmlns:p14="http://schemas.microsoft.com/office/powerpoint/2010/main" val="570595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0D9C79A8-7BA6-C584-6A73-2B6BDD5C5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6900" y="3522688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7B8F16-5364-D96C-B490-856941874A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703" y="3522688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6CBE6-CD0A-ED94-48BF-F252A6FBCD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200"/>
            <a:ext cx="5486400" cy="594201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380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0D9C79A8-7BA6-C584-6A73-2B6BDD5C5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6900" y="3522688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6CBE6-CD0A-ED94-48BF-F252A6FBCD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200"/>
            <a:ext cx="5486400" cy="594201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1761F0F4-2311-C1B2-6C73-1BAF7BFDC4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6900" y="457199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6499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B156298-8861-198B-6634-455DFFB50C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6900" y="457200"/>
            <a:ext cx="3157304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96E14A49-64D8-9F93-E32C-32E1B77B3B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4703" y="457200"/>
            <a:ext cx="3167296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0D9C79A8-7BA6-C584-6A73-2B6BDD5C5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6900" y="3522688"/>
            <a:ext cx="6515100" cy="287655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6CBE6-CD0A-ED94-48BF-F252A6FBCD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200"/>
            <a:ext cx="5486400" cy="594201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631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0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0EBCC9-606E-C1D1-E639-6CF94C94F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583455"/>
            <a:ext cx="5029200" cy="1402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6CBE6-CD0A-ED94-48BF-F252A6FBCD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39921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21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6CBE6-CD0A-ED94-48BF-F252A6FBCD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243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3456" userDrawn="1">
          <p15:clr>
            <a:srgbClr val="FBAE40"/>
          </p15:clr>
        </p15:guide>
        <p15:guide id="5" pos="3576" userDrawn="1">
          <p15:clr>
            <a:srgbClr val="FBAE40"/>
          </p15:clr>
        </p15:guide>
        <p15:guide id="6" pos="561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C0223B1-4E88-9454-4D77-9A9271452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922" y="457200"/>
            <a:ext cx="1463040" cy="146304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75D83B0-1FE0-B540-B859-F3C5E60F0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9236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074A860-BE96-670B-C96B-427159B5B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03274"/>
            <a:ext cx="10515599" cy="543087"/>
          </a:xfrm>
        </p:spPr>
        <p:txBody>
          <a:bodyPr>
            <a:noAutofit/>
          </a:bodyPr>
          <a:lstStyle>
            <a:lvl1pPr>
              <a:defRPr sz="1800"/>
            </a:lvl1pPr>
            <a:lvl3pPr>
              <a:lnSpc>
                <a:spcPct val="100000"/>
              </a:lnSpc>
              <a:defRPr/>
            </a:lvl3pPr>
          </a:lstStyle>
          <a:p>
            <a:pPr algn="ctr"/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Ocean Networks Canada is primarily funded by the Canada Foundation for Innovation, </a:t>
            </a:r>
            <a:b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Government of Canada, University of Victoria and Government of British Columbia.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7861C74-289B-49B2-E513-7D650BB749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922" y="6147397"/>
            <a:ext cx="1463040" cy="5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C0223B1-4E88-9454-4D77-9A9271452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922" y="457200"/>
            <a:ext cx="1463040" cy="146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C7EB8-5C6F-14ED-5570-D3C85656555E}"/>
              </a:ext>
            </a:extLst>
          </p:cNvPr>
          <p:cNvSpPr txBox="1"/>
          <p:nvPr userDrawn="1"/>
        </p:nvSpPr>
        <p:spPr>
          <a:xfrm>
            <a:off x="365385" y="6347298"/>
            <a:ext cx="6097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rgbClr val="123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UNIVERSITY OF VICTORIA INITIATIVE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5D83B0-1FE0-B540-B859-F3C5E60F0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90" y="3292172"/>
            <a:ext cx="10515600" cy="1325563"/>
          </a:xfrm>
        </p:spPr>
        <p:txBody>
          <a:bodyPr/>
          <a:lstStyle/>
          <a:p>
            <a:r>
              <a:rPr lang="en-US" dirty="0"/>
              <a:t>Presentation title,</a:t>
            </a:r>
            <a:br>
              <a:rPr lang="en-US" dirty="0"/>
            </a:br>
            <a:r>
              <a:rPr lang="en-US" dirty="0"/>
              <a:t>Can fit on two lines if longer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074A860-BE96-670B-C96B-427159B5B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90" y="5003274"/>
            <a:ext cx="5443538" cy="812910"/>
          </a:xfrm>
        </p:spPr>
        <p:txBody>
          <a:bodyPr>
            <a:normAutofit/>
          </a:bodyPr>
          <a:lstStyle>
            <a:lvl1pPr>
              <a:defRPr sz="2000"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Name and date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62DC35E5-9F09-31D1-82E0-E063B0045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890" y="2878620"/>
            <a:ext cx="5443538" cy="413552"/>
          </a:xfrm>
        </p:spPr>
        <p:txBody>
          <a:bodyPr>
            <a:normAutofit/>
          </a:bodyPr>
          <a:lstStyle>
            <a:lvl1pPr>
              <a:defRPr sz="2000"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Conference/workshop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426363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C0223B1-4E88-9454-4D77-9A9271452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922" y="457200"/>
            <a:ext cx="1463040" cy="146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C7EB8-5C6F-14ED-5570-D3C85656555E}"/>
              </a:ext>
            </a:extLst>
          </p:cNvPr>
          <p:cNvSpPr txBox="1"/>
          <p:nvPr userDrawn="1"/>
        </p:nvSpPr>
        <p:spPr>
          <a:xfrm>
            <a:off x="365385" y="6347298"/>
            <a:ext cx="6097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UNIVERSITY OF VICTORIA INITIATIVE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5D83B0-1FE0-B540-B859-F3C5E60F0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90" y="3292172"/>
            <a:ext cx="10515600" cy="1325563"/>
          </a:xfrm>
        </p:spPr>
        <p:txBody>
          <a:bodyPr/>
          <a:lstStyle/>
          <a:p>
            <a:r>
              <a:rPr lang="en-US" dirty="0"/>
              <a:t>Presentation title,</a:t>
            </a:r>
            <a:br>
              <a:rPr lang="en-US" dirty="0"/>
            </a:br>
            <a:r>
              <a:rPr lang="en-US" dirty="0"/>
              <a:t>Can fit on two lines if longer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074A860-BE96-670B-C96B-427159B5B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90" y="5003274"/>
            <a:ext cx="5443538" cy="812910"/>
          </a:xfrm>
        </p:spPr>
        <p:txBody>
          <a:bodyPr>
            <a:normAutofit/>
          </a:bodyPr>
          <a:lstStyle>
            <a:lvl1pPr>
              <a:defRPr sz="2000"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Name and date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2F9469-0B80-902E-38B7-F0BF3014C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890" y="2878620"/>
            <a:ext cx="5443538" cy="413552"/>
          </a:xfrm>
        </p:spPr>
        <p:txBody>
          <a:bodyPr>
            <a:normAutofit/>
          </a:bodyPr>
          <a:lstStyle>
            <a:lvl1pPr>
              <a:defRPr sz="2000"/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Conference/workshop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835399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C0223B1-4E88-9454-4D77-9A9271452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922" y="457200"/>
            <a:ext cx="1463040" cy="146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C7EB8-5C6F-14ED-5570-D3C85656555E}"/>
              </a:ext>
            </a:extLst>
          </p:cNvPr>
          <p:cNvSpPr txBox="1"/>
          <p:nvPr userDrawn="1"/>
        </p:nvSpPr>
        <p:spPr>
          <a:xfrm>
            <a:off x="365385" y="6347298"/>
            <a:ext cx="6097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UNIVERSITY OF VICTORIA INITIATIVE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5D83B0-1FE0-B540-B859-F3C5E60F0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90" y="329217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title,</a:t>
            </a:r>
            <a:br>
              <a:rPr lang="en-US" dirty="0"/>
            </a:br>
            <a:r>
              <a:rPr lang="en-US" dirty="0"/>
              <a:t>Can fit on two lines if longer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074A860-BE96-670B-C96B-427159B5B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90" y="5003274"/>
            <a:ext cx="5443538" cy="81291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Name and date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DEF221C-EEE8-4791-BEBE-C6533B8C56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890" y="2878620"/>
            <a:ext cx="5443538" cy="4135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dirty="0"/>
              <a:t>Conference/workshop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467730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and Sea Acknowledg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388147-2920-C6DF-3A35-AD642A154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667139-77F6-B65C-A3D7-3F0500B606CB}"/>
              </a:ext>
            </a:extLst>
          </p:cNvPr>
          <p:cNvSpPr txBox="1"/>
          <p:nvPr userDrawn="1"/>
        </p:nvSpPr>
        <p:spPr>
          <a:xfrm>
            <a:off x="388374" y="4522839"/>
            <a:ext cx="5707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We acknowledge and respect the </a:t>
            </a:r>
            <a:r>
              <a:rPr lang="en-CA" sz="1500" dirty="0" err="1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lək̓ʷəŋən</a:t>
            </a: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 peoples on</a:t>
            </a:r>
            <a:b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whose traditional territory the university stands and the Songhees, Esquimalt and W̱SÁNEĆ peoples whose</a:t>
            </a:r>
            <a:b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historical relationships with the land continue to this day.</a:t>
            </a:r>
            <a:b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We also acknowledge the Indigenous communities with</a:t>
            </a:r>
            <a:b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whom we have the honour to collaborate on coastal</a:t>
            </a:r>
            <a:b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</a:br>
            <a:r>
              <a:rPr lang="en-CA" sz="1500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monitoring and data management solutions.</a:t>
            </a:r>
          </a:p>
          <a:p>
            <a:endParaRPr lang="en-US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8E6F2-022E-D54E-3077-CAD77D96573D}"/>
              </a:ext>
            </a:extLst>
          </p:cNvPr>
          <p:cNvSpPr txBox="1"/>
          <p:nvPr userDrawn="1"/>
        </p:nvSpPr>
        <p:spPr>
          <a:xfrm>
            <a:off x="368711" y="3854244"/>
            <a:ext cx="44884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dirty="0">
                <a:solidFill>
                  <a:srgbClr val="102541"/>
                </a:solidFill>
                <a:effectLst/>
                <a:latin typeface="Arial" panose="020B0604020202020204" pitchFamily="34" charset="0"/>
              </a:rPr>
              <a:t>Land and Sea Acknowledgement</a:t>
            </a:r>
            <a:endParaRPr lang="en-CA" sz="2000" dirty="0">
              <a:solidFill>
                <a:srgbClr val="10254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verview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2B5E24-B8B6-1276-8188-CC1A0DA0D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775" y="532775"/>
            <a:ext cx="4212236" cy="515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overview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97A934-EE9E-8CF3-8111-A15B210545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603375"/>
            <a:ext cx="3740150" cy="3965575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B910CE-1CB1-4D6C-84CC-87E0847F138D}"/>
              </a:ext>
            </a:extLst>
          </p:cNvPr>
          <p:cNvSpPr/>
          <p:nvPr userDrawn="1"/>
        </p:nvSpPr>
        <p:spPr>
          <a:xfrm>
            <a:off x="457200" y="1048713"/>
            <a:ext cx="1130300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5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eometric ocean lef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50E7F3-9853-4FBD-BB31-DA58F6FC49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2385E1-4C8C-32FF-1127-AB9BA9C85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4800600"/>
            <a:ext cx="3708400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295EB1-A65B-BEDF-2376-355D7EAFC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5346700"/>
            <a:ext cx="3568700" cy="36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</a:t>
            </a:r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2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eometric ocean righ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2385E1-4C8C-32FF-1127-AB9BA9C85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2700" y="4800600"/>
            <a:ext cx="3708400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295EB1-A65B-BEDF-2376-355D7EAFC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23400" y="5346700"/>
            <a:ext cx="3568700" cy="36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783EC-ABDA-C273-FBF0-F77D2A4061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7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CA756-0AE7-DDB8-DCC4-47756A3D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2E117-E8E0-2C69-D72D-FC8598CA6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Slide title </a:t>
            </a:r>
          </a:p>
          <a:p>
            <a:pPr lvl="1"/>
            <a:r>
              <a:rPr lang="en-US" dirty="0"/>
              <a:t>Conference/workshop info/Name and Date</a:t>
            </a:r>
          </a:p>
          <a:p>
            <a:pPr lvl="2"/>
            <a:r>
              <a:rPr lang="en-US" dirty="0"/>
              <a:t>Body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13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652" r:id="rId3"/>
    <p:sldLayoutId id="2147483663" r:id="rId4"/>
    <p:sldLayoutId id="2147483664" r:id="rId5"/>
    <p:sldLayoutId id="2147483653" r:id="rId6"/>
    <p:sldLayoutId id="2147483666" r:id="rId7"/>
    <p:sldLayoutId id="2147483676" r:id="rId8"/>
    <p:sldLayoutId id="2147483677" r:id="rId9"/>
    <p:sldLayoutId id="2147483656" r:id="rId10"/>
    <p:sldLayoutId id="2147483678" r:id="rId11"/>
    <p:sldLayoutId id="2147483679" r:id="rId12"/>
    <p:sldLayoutId id="2147483680" r:id="rId13"/>
    <p:sldLayoutId id="2147483683" r:id="rId14"/>
    <p:sldLayoutId id="2147483684" r:id="rId15"/>
    <p:sldLayoutId id="2147483681" r:id="rId16"/>
    <p:sldLayoutId id="2147483682" r:id="rId17"/>
    <p:sldLayoutId id="2147483685" r:id="rId18"/>
    <p:sldLayoutId id="2147483703" r:id="rId19"/>
    <p:sldLayoutId id="2147483691" r:id="rId20"/>
    <p:sldLayoutId id="2147483692" r:id="rId21"/>
    <p:sldLayoutId id="2147483701" r:id="rId22"/>
    <p:sldLayoutId id="2147483702" r:id="rId23"/>
    <p:sldLayoutId id="2147483688" r:id="rId24"/>
    <p:sldLayoutId id="2147483690" r:id="rId25"/>
    <p:sldLayoutId id="2147483689" r:id="rId26"/>
    <p:sldLayoutId id="2147483693" r:id="rId27"/>
    <p:sldLayoutId id="2147483694" r:id="rId28"/>
    <p:sldLayoutId id="214748369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2DD5-E33E-5147-97F0-1BCB8B1C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89" y="3292172"/>
            <a:ext cx="11317039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Biology at Middle Valley – open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95DF-FCAC-664E-BC25-FE00097C32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sz="2600" dirty="0">
                <a:solidFill>
                  <a:schemeClr val="bg1"/>
                </a:solidFill>
              </a:rPr>
              <a:t>Fabio C. De Leo</a:t>
            </a:r>
          </a:p>
          <a:p>
            <a:r>
              <a:rPr lang="en-CA" dirty="0">
                <a:solidFill>
                  <a:schemeClr val="bg1"/>
                </a:solidFill>
              </a:rPr>
              <a:t>Senior Staff Scientist, ONC</a:t>
            </a:r>
          </a:p>
          <a:p>
            <a:r>
              <a:rPr lang="en-CA" dirty="0">
                <a:solidFill>
                  <a:schemeClr val="bg1"/>
                </a:solidFill>
              </a:rPr>
              <a:t>Department of Biology, UVic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A948B-F21F-AB48-9DF4-D461926D5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Endeavour Workshop (12-14 Nov 2024)</a:t>
            </a:r>
          </a:p>
        </p:txBody>
      </p:sp>
    </p:spTree>
    <p:extLst>
      <p:ext uri="{BB962C8B-B14F-4D97-AF65-F5344CB8AC3E}">
        <p14:creationId xmlns:p14="http://schemas.microsoft.com/office/powerpoint/2010/main" val="319225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D576D-BB42-3F47-8665-54C2AB8A0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More recent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1B50A-F2F9-CA43-86D9-63F17A7E8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886" y="1525815"/>
            <a:ext cx="5546271" cy="4521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Higher species diversity at Middle Valley!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B0E0F-11F8-F140-BDEA-5FA15C06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117" y="0"/>
            <a:ext cx="5666317" cy="247557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1A5E88-67DA-0A42-8C67-57DA4E3A872A}"/>
              </a:ext>
            </a:extLst>
          </p:cNvPr>
          <p:cNvSpPr txBox="1">
            <a:spLocks/>
          </p:cNvSpPr>
          <p:nvPr/>
        </p:nvSpPr>
        <p:spPr>
          <a:xfrm>
            <a:off x="9838267" y="6452205"/>
            <a:ext cx="2353733" cy="28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Neufeld et al 2023 FMAS</a:t>
            </a:r>
          </a:p>
        </p:txBody>
      </p:sp>
      <p:pic>
        <p:nvPicPr>
          <p:cNvPr id="8194" name="Picture 2" descr="page6image48829728">
            <a:extLst>
              <a:ext uri="{FF2B5EF4-FFF2-40B4-BE49-F238E27FC236}">
                <a16:creationId xmlns:a16="http://schemas.microsoft.com/office/drawing/2014/main" id="{6B58CE88-4F7C-2E4F-B971-2D94AC2C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1240972"/>
            <a:ext cx="6413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page12image48812928">
            <a:extLst>
              <a:ext uri="{FF2B5EF4-FFF2-40B4-BE49-F238E27FC236}">
                <a16:creationId xmlns:a16="http://schemas.microsoft.com/office/drawing/2014/main" id="{3A496296-20B7-BD4F-A464-33FDB13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6" y="2383969"/>
            <a:ext cx="4604658" cy="361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62A76-4383-8E4D-9AC0-894BC54F4716}"/>
              </a:ext>
            </a:extLst>
          </p:cNvPr>
          <p:cNvSpPr txBox="1"/>
          <p:nvPr/>
        </p:nvSpPr>
        <p:spPr>
          <a:xfrm>
            <a:off x="4702628" y="277585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2"/>
                </a:solidFill>
              </a:rPr>
              <a:t>Dead dog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95E0FE-32DC-0143-BB89-0298A7DC831D}"/>
              </a:ext>
            </a:extLst>
          </p:cNvPr>
          <p:cNvCxnSpPr>
            <a:cxnSpLocks/>
          </p:cNvCxnSpPr>
          <p:nvPr/>
        </p:nvCxnSpPr>
        <p:spPr>
          <a:xfrm flipH="1">
            <a:off x="4327072" y="3151414"/>
            <a:ext cx="571499" cy="2286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page13image48839504">
            <a:extLst>
              <a:ext uri="{FF2B5EF4-FFF2-40B4-BE49-F238E27FC236}">
                <a16:creationId xmlns:a16="http://schemas.microsoft.com/office/drawing/2014/main" id="{1FD8244B-481B-184D-86AB-5B26C95C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84" y="2955472"/>
            <a:ext cx="43180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E82872-CDB3-F646-AACE-4A71DCD066EB}"/>
              </a:ext>
            </a:extLst>
          </p:cNvPr>
          <p:cNvSpPr txBox="1"/>
          <p:nvPr/>
        </p:nvSpPr>
        <p:spPr>
          <a:xfrm>
            <a:off x="8822871" y="250371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2"/>
                </a:solidFill>
              </a:rPr>
              <a:t>Habitat/substrate</a:t>
            </a:r>
          </a:p>
        </p:txBody>
      </p:sp>
    </p:spTree>
    <p:extLst>
      <p:ext uri="{BB962C8B-B14F-4D97-AF65-F5344CB8AC3E}">
        <p14:creationId xmlns:p14="http://schemas.microsoft.com/office/powerpoint/2010/main" val="1802120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C3E61-F057-6849-BCFC-7AA966A7F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647075"/>
            <a:ext cx="5006158" cy="515938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2024 ROV Hercules </a:t>
            </a:r>
            <a:r>
              <a:rPr lang="en-CA" dirty="0" err="1"/>
              <a:t>Norbit</a:t>
            </a:r>
            <a:r>
              <a:rPr lang="en-CA" dirty="0"/>
              <a:t> sonar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DA704-B8FD-4B47-9B25-BD1B2D50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164" y="753533"/>
            <a:ext cx="4556777" cy="5339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19FB0-8268-D842-8C6F-3A73F7B7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2" y="2159000"/>
            <a:ext cx="6590658" cy="3522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F62394-84EE-EA42-864F-BD39E8EE49FF}"/>
              </a:ext>
            </a:extLst>
          </p:cNvPr>
          <p:cNvSpPr txBox="1"/>
          <p:nvPr/>
        </p:nvSpPr>
        <p:spPr>
          <a:xfrm>
            <a:off x="3657600" y="4239492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Chowder Hill</a:t>
            </a:r>
          </a:p>
        </p:txBody>
      </p:sp>
    </p:spTree>
    <p:extLst>
      <p:ext uri="{BB962C8B-B14F-4D97-AF65-F5344CB8AC3E}">
        <p14:creationId xmlns:p14="http://schemas.microsoft.com/office/powerpoint/2010/main" val="299522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C3E61-F057-6849-BCFC-7AA966A7F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647075"/>
            <a:ext cx="5006158" cy="515938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2024 ROV Hercules video surveys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62394-84EE-EA42-864F-BD39E8EE49FF}"/>
              </a:ext>
            </a:extLst>
          </p:cNvPr>
          <p:cNvSpPr txBox="1"/>
          <p:nvPr/>
        </p:nvSpPr>
        <p:spPr>
          <a:xfrm>
            <a:off x="3657600" y="4239492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Chowder Hill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B32AB-2537-334A-8CE9-EAC3A7AD2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9" b="4691"/>
          <a:stretch/>
        </p:blipFill>
        <p:spPr>
          <a:xfrm>
            <a:off x="8033657" y="345315"/>
            <a:ext cx="3641272" cy="204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FD3EC-68E6-4244-92D8-57FF38CA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4" b="9877"/>
          <a:stretch/>
        </p:blipFill>
        <p:spPr>
          <a:xfrm>
            <a:off x="8033657" y="4611298"/>
            <a:ext cx="3703616" cy="1956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F4523-0A74-4343-B8BC-C9D2E834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895" y="1270459"/>
            <a:ext cx="4122964" cy="2354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6BD01-72F3-5345-9F7C-AEBE671E84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6" t="-751" r="7969" b="8302"/>
          <a:stretch/>
        </p:blipFill>
        <p:spPr>
          <a:xfrm>
            <a:off x="8033657" y="2495347"/>
            <a:ext cx="3657599" cy="2011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7AF02A-D09A-F041-928B-748857E6A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614" y="3886200"/>
            <a:ext cx="4159466" cy="24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C3E61-F057-6849-BCFC-7AA966A7F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647075"/>
            <a:ext cx="5006158" cy="515938"/>
          </a:xfrm>
        </p:spPr>
        <p:txBody>
          <a:bodyPr>
            <a:normAutofit/>
          </a:bodyPr>
          <a:lstStyle/>
          <a:p>
            <a:r>
              <a:rPr lang="en-CA" dirty="0"/>
              <a:t>Biological interest - highlights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419200-6930-3E49-AD12-8DB0197145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460500"/>
            <a:ext cx="10329333" cy="4521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Unique venting system with very few know parallels (e.g. </a:t>
            </a:r>
            <a:r>
              <a:rPr lang="en-CA" dirty="0" err="1"/>
              <a:t>Guayamas</a:t>
            </a:r>
            <a:r>
              <a:rPr lang="en-CA" dirty="0"/>
              <a:t> Basin)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Enhanced habitat heterogeneity with multiple seafloor habitat types (Beta-diversity)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Large number of inactive venting sites (interest from the deep-sea mining perspective). Possibility to conduct controlled disturbance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Unique fluid discharge through sediments forming a ‘seep-like’ environment (without accumulated OM – no methane seepage!)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Effect of ODP borehole 30 years after – some Mid-Atlantic Ridge borehole sites sites have witnessed major effects on the vent fauna after drilling took place</a:t>
            </a:r>
          </a:p>
        </p:txBody>
      </p:sp>
    </p:spTree>
    <p:extLst>
      <p:ext uri="{BB962C8B-B14F-4D97-AF65-F5344CB8AC3E}">
        <p14:creationId xmlns:p14="http://schemas.microsoft.com/office/powerpoint/2010/main" val="87949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CF0DBA-F1BE-CD49-BEA8-DB15CBCA42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647075"/>
            <a:ext cx="9645892" cy="515938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Disclaimer: ONC ROV video archives (only 2 dives in the past 20 years!)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4CDA1-F0E0-3C49-9976-7B3193B7B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00" y="1289940"/>
            <a:ext cx="10173600" cy="519323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663F279-61D3-9541-B826-A7AC86EFFE05}"/>
              </a:ext>
            </a:extLst>
          </p:cNvPr>
          <p:cNvSpPr/>
          <p:nvPr/>
        </p:nvSpPr>
        <p:spPr>
          <a:xfrm>
            <a:off x="6523200" y="3636000"/>
            <a:ext cx="252000" cy="266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59D43-26E9-7E4D-8487-381ED5FE3182}"/>
              </a:ext>
            </a:extLst>
          </p:cNvPr>
          <p:cNvSpPr txBox="1"/>
          <p:nvPr/>
        </p:nvSpPr>
        <p:spPr>
          <a:xfrm>
            <a:off x="6366243" y="3169200"/>
            <a:ext cx="72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accent2"/>
                </a:solidFill>
              </a:rPr>
              <a:t>Middle Valley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4D36DE-69CC-5F44-89A9-86825A8D11B8}"/>
              </a:ext>
            </a:extLst>
          </p:cNvPr>
          <p:cNvGrpSpPr/>
          <p:nvPr/>
        </p:nvGrpSpPr>
        <p:grpSpPr>
          <a:xfrm>
            <a:off x="2016000" y="1309708"/>
            <a:ext cx="10176000" cy="5160057"/>
            <a:chOff x="2016000" y="1309708"/>
            <a:chExt cx="10176000" cy="51600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1B2990-B6D5-3C44-9B05-A14846503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6000" y="1309708"/>
              <a:ext cx="10176000" cy="516005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8B2C7-4654-5442-8981-454ACE98B2C8}"/>
                </a:ext>
              </a:extLst>
            </p:cNvPr>
            <p:cNvCxnSpPr/>
            <p:nvPr/>
          </p:nvCxnSpPr>
          <p:spPr>
            <a:xfrm flipH="1">
              <a:off x="4148667" y="2861733"/>
              <a:ext cx="668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2E01C9-AA52-3B4A-8757-1CB3B40C164D}"/>
                </a:ext>
              </a:extLst>
            </p:cNvPr>
            <p:cNvCxnSpPr/>
            <p:nvPr/>
          </p:nvCxnSpPr>
          <p:spPr>
            <a:xfrm flipH="1">
              <a:off x="4190999" y="3877734"/>
              <a:ext cx="668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13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CA6AC-94BC-E242-9F0E-AEA788CFC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532775"/>
            <a:ext cx="5622072" cy="515938"/>
          </a:xfrm>
        </p:spPr>
        <p:txBody>
          <a:bodyPr>
            <a:noAutofit/>
          </a:bodyPr>
          <a:lstStyle/>
          <a:p>
            <a:r>
              <a:rPr lang="en-CA" sz="2400" dirty="0"/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AD3DB-B52A-5748-93CC-6302CA0B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36" y="206205"/>
            <a:ext cx="6632450" cy="3730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F54A85-B647-024E-B40A-9611EAEA7428}"/>
              </a:ext>
            </a:extLst>
          </p:cNvPr>
          <p:cNvSpPr/>
          <p:nvPr/>
        </p:nvSpPr>
        <p:spPr>
          <a:xfrm>
            <a:off x="6030501" y="1580895"/>
            <a:ext cx="1176700" cy="7591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5FE479-2922-AC4F-902B-E9A9AA8E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600" y="3988800"/>
            <a:ext cx="4832000" cy="271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7A096-9F6A-0342-A23E-5B70006FF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0" y="1533600"/>
            <a:ext cx="4760405" cy="1721849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C2DB496-116D-3842-83CA-60502CEF6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600" y="3600800"/>
            <a:ext cx="5406865" cy="30729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Parallel and to the East of Endeavour is a “failed rift” know as Middle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Holds a tick deposit of turbidites that overlie several large sulphide mounds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ODP selected sites (#856, 857, 858)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1990 Alvin cruise – 280ºC black smokers observed on sulphide mounds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Sparse diffusive vents in surrounding sediments (packed with bivalves)</a:t>
            </a:r>
          </a:p>
        </p:txBody>
      </p:sp>
    </p:spTree>
    <p:extLst>
      <p:ext uri="{BB962C8B-B14F-4D97-AF65-F5344CB8AC3E}">
        <p14:creationId xmlns:p14="http://schemas.microsoft.com/office/powerpoint/2010/main" val="353090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D93205-699F-A340-BB43-994784BC3478}"/>
              </a:ext>
            </a:extLst>
          </p:cNvPr>
          <p:cNvSpPr/>
          <p:nvPr/>
        </p:nvSpPr>
        <p:spPr>
          <a:xfrm>
            <a:off x="8121067" y="5086999"/>
            <a:ext cx="3938400" cy="1220667"/>
          </a:xfrm>
          <a:prstGeom prst="rect">
            <a:avLst/>
          </a:prstGeom>
          <a:solidFill>
            <a:srgbClr val="FFC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CA6AC-94BC-E242-9F0E-AEA788CFC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775" y="532775"/>
            <a:ext cx="5622072" cy="515938"/>
          </a:xfrm>
        </p:spPr>
        <p:txBody>
          <a:bodyPr>
            <a:noAutofit/>
          </a:bodyPr>
          <a:lstStyle/>
          <a:p>
            <a:r>
              <a:rPr lang="en-CA" sz="2400" dirty="0"/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AD3DB-B52A-5748-93CC-6302CA0B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36" y="256605"/>
            <a:ext cx="6632450" cy="3730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F54A85-B647-024E-B40A-9611EAEA7428}"/>
              </a:ext>
            </a:extLst>
          </p:cNvPr>
          <p:cNvSpPr/>
          <p:nvPr/>
        </p:nvSpPr>
        <p:spPr>
          <a:xfrm>
            <a:off x="5908100" y="1703295"/>
            <a:ext cx="1371241" cy="872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507C-BCB6-0043-A08B-B2F78EEF3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1489"/>
            <a:ext cx="5686548" cy="3500745"/>
          </a:xfrm>
          <a:prstGeom prst="rect">
            <a:avLst/>
          </a:prstGeom>
        </p:spPr>
      </p:pic>
      <p:pic>
        <p:nvPicPr>
          <p:cNvPr id="1025" name="Picture 1" descr="page2image32866512">
            <a:extLst>
              <a:ext uri="{FF2B5EF4-FFF2-40B4-BE49-F238E27FC236}">
                <a16:creationId xmlns:a16="http://schemas.microsoft.com/office/drawing/2014/main" id="{17C2C6D0-14AA-F84F-BA01-83339A608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5"/>
          <a:stretch/>
        </p:blipFill>
        <p:spPr bwMode="auto">
          <a:xfrm>
            <a:off x="5411400" y="3195534"/>
            <a:ext cx="2446226" cy="26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AE70F-93AE-C84D-ABBF-8D2AEC72520D}"/>
              </a:ext>
            </a:extLst>
          </p:cNvPr>
          <p:cNvSpPr txBox="1"/>
          <p:nvPr/>
        </p:nvSpPr>
        <p:spPr>
          <a:xfrm>
            <a:off x="282243" y="4911600"/>
            <a:ext cx="5170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Geochemical characterization from ODP sites from Alvin hydrothermal fluid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858</a:t>
            </a:r>
            <a:r>
              <a:rPr lang="en-CA" dirty="0"/>
              <a:t> (Max temp 276ºC) </a:t>
            </a:r>
            <a:r>
              <a:rPr lang="en-CA" b="1" dirty="0"/>
              <a:t>856</a:t>
            </a:r>
            <a:r>
              <a:rPr lang="en-CA" dirty="0"/>
              <a:t> (Max temp 264ºC)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Presence of OM (indicated by elevated ammonia and bromide)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D4966-F9B8-AB41-9922-27F3A3B798E4}"/>
              </a:ext>
            </a:extLst>
          </p:cNvPr>
          <p:cNvSpPr txBox="1"/>
          <p:nvPr/>
        </p:nvSpPr>
        <p:spPr>
          <a:xfrm>
            <a:off x="8068732" y="4286400"/>
            <a:ext cx="4004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“Middle Valley is an axial rift valley at the northern extreme of the Juan de Fuca Ridge near the intersection with the </a:t>
            </a:r>
            <a:r>
              <a:rPr lang="en-CA" sz="1600" dirty="0" err="1"/>
              <a:t>Sovanco</a:t>
            </a:r>
            <a:r>
              <a:rPr lang="en-CA" sz="1600" dirty="0"/>
              <a:t> fracture zone. The valley is completely filled with Pleistocene turbiditic sediments, ranging in thickness from a few hundred meters in the southern portion to near 2 km in the north.”</a:t>
            </a:r>
          </a:p>
        </p:txBody>
      </p:sp>
    </p:spTree>
    <p:extLst>
      <p:ext uri="{BB962C8B-B14F-4D97-AF65-F5344CB8AC3E}">
        <p14:creationId xmlns:p14="http://schemas.microsoft.com/office/powerpoint/2010/main" val="40085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14F1D-D7CD-CD4A-B81B-6451E85891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CA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A37E0-9E7B-3949-B901-70E96A021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933" y="1553633"/>
            <a:ext cx="4699000" cy="45212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Unique setting = venting through turbidite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300 X 800 m high heat flow area (HHFA)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10-15 m sulphide mounds topped with active chimneys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Video and photographic surveys with Alvin and a towed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Remarkably specious (</a:t>
            </a:r>
            <a:r>
              <a:rPr lang="en-CA" sz="1800" b="1" dirty="0"/>
              <a:t>18 vent species new to the JFR</a:t>
            </a:r>
            <a:r>
              <a:rPr lang="en-CA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Abundant </a:t>
            </a:r>
            <a:r>
              <a:rPr lang="en-CA" sz="1800" dirty="0" err="1"/>
              <a:t>vesicomyid</a:t>
            </a:r>
            <a:r>
              <a:rPr lang="en-CA" sz="1800" dirty="0"/>
              <a:t> clams and mussels on sediments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Close proximity of vent- and non-vent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High diversity – precautionary measures to the 1991 drilling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52455F-3BD5-1B40-B3DC-E363BAFB1927}"/>
              </a:ext>
            </a:extLst>
          </p:cNvPr>
          <p:cNvSpPr txBox="1">
            <a:spLocks/>
          </p:cNvSpPr>
          <p:nvPr/>
        </p:nvSpPr>
        <p:spPr>
          <a:xfrm>
            <a:off x="8610601" y="6498168"/>
            <a:ext cx="3581399" cy="283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Juniper, Tunnicliffe, Southward 1992 Can J. Zool.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6489F-6B30-2244-99A7-964D9D65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120651"/>
            <a:ext cx="5568949" cy="2159010"/>
          </a:xfrm>
          <a:prstGeom prst="rect">
            <a:avLst/>
          </a:prstGeom>
        </p:spPr>
      </p:pic>
      <p:pic>
        <p:nvPicPr>
          <p:cNvPr id="5121" name="Picture 1" descr="page3image48908944">
            <a:extLst>
              <a:ext uri="{FF2B5EF4-FFF2-40B4-BE49-F238E27FC236}">
                <a16:creationId xmlns:a16="http://schemas.microsoft.com/office/drawing/2014/main" id="{6B6CC58F-24E1-0B4C-8924-9FE5768C8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83" r="4099" b="4860"/>
          <a:stretch/>
        </p:blipFill>
        <p:spPr bwMode="auto">
          <a:xfrm>
            <a:off x="5689600" y="2446867"/>
            <a:ext cx="3076975" cy="40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C9281-EB6F-224A-947A-365CA6766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2" y="2577151"/>
            <a:ext cx="2866522" cy="3798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16695E-1087-EC49-BC53-11B6112B9189}"/>
              </a:ext>
            </a:extLst>
          </p:cNvPr>
          <p:cNvSpPr txBox="1"/>
          <p:nvPr/>
        </p:nvSpPr>
        <p:spPr>
          <a:xfrm>
            <a:off x="6172201" y="2133600"/>
            <a:ext cx="1986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Heat flow area (HHFA)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D6983-DDAB-E546-9E97-701A87F1397B}"/>
              </a:ext>
            </a:extLst>
          </p:cNvPr>
          <p:cNvSpPr txBox="1"/>
          <p:nvPr/>
        </p:nvSpPr>
        <p:spPr>
          <a:xfrm>
            <a:off x="9321801" y="2302934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Alvin and towed camera</a:t>
            </a:r>
          </a:p>
        </p:txBody>
      </p:sp>
    </p:spTree>
    <p:extLst>
      <p:ext uri="{BB962C8B-B14F-4D97-AF65-F5344CB8AC3E}">
        <p14:creationId xmlns:p14="http://schemas.microsoft.com/office/powerpoint/2010/main" val="394639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ge12image48787856">
            <a:extLst>
              <a:ext uri="{FF2B5EF4-FFF2-40B4-BE49-F238E27FC236}">
                <a16:creationId xmlns:a16="http://schemas.microsoft.com/office/drawing/2014/main" id="{834AD96D-3E7E-7044-89FC-3ECB7142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48466"/>
            <a:ext cx="2979768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9image49123808">
            <a:extLst>
              <a:ext uri="{FF2B5EF4-FFF2-40B4-BE49-F238E27FC236}">
                <a16:creationId xmlns:a16="http://schemas.microsoft.com/office/drawing/2014/main" id="{B8789A38-6E17-4C48-B09A-BEC060FD4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2460" r="4513" b="14088"/>
          <a:stretch/>
        </p:blipFill>
        <p:spPr bwMode="auto">
          <a:xfrm>
            <a:off x="5604934" y="2489200"/>
            <a:ext cx="3242733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14F1D-D7CD-CD4A-B81B-6451E85891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CA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A37E0-9E7B-3949-B901-70E96A021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466" y="1528233"/>
            <a:ext cx="4699000" cy="4521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Side-scan targets in the vicinity suggests limited hydrothermal activity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Chimneys no higher than 2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Some sulphide outcrops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Key species (90%): </a:t>
            </a:r>
            <a:r>
              <a:rPr lang="en-CA" sz="1800" i="1" dirty="0"/>
              <a:t>Ridgeia</a:t>
            </a:r>
            <a:r>
              <a:rPr lang="en-CA" sz="1800" dirty="0"/>
              <a:t> sp, limpet </a:t>
            </a:r>
            <a:r>
              <a:rPr lang="en-CA" sz="1800" i="1" dirty="0" err="1"/>
              <a:t>Lepetodrillus</a:t>
            </a:r>
            <a:r>
              <a:rPr lang="en-CA" sz="1800" i="1" dirty="0"/>
              <a:t> </a:t>
            </a:r>
            <a:r>
              <a:rPr lang="en-CA" sz="1800" i="1" dirty="0" err="1"/>
              <a:t>fucensis</a:t>
            </a:r>
            <a:r>
              <a:rPr lang="en-CA" sz="1800" dirty="0"/>
              <a:t>, two snails </a:t>
            </a:r>
            <a:r>
              <a:rPr lang="en-CA" sz="1800" i="1" dirty="0" err="1"/>
              <a:t>Depressigyra</a:t>
            </a:r>
            <a:r>
              <a:rPr lang="en-CA" sz="1800" i="1" dirty="0"/>
              <a:t> </a:t>
            </a:r>
            <a:r>
              <a:rPr lang="en-CA" sz="1800" i="1" dirty="0" err="1"/>
              <a:t>globulus</a:t>
            </a:r>
            <a:r>
              <a:rPr lang="en-CA" sz="1800" dirty="0"/>
              <a:t>, </a:t>
            </a:r>
            <a:r>
              <a:rPr lang="en-CA" sz="1800" i="1" dirty="0" err="1"/>
              <a:t>Provanna</a:t>
            </a:r>
            <a:r>
              <a:rPr lang="en-CA" sz="1800" i="1" dirty="0"/>
              <a:t> </a:t>
            </a:r>
            <a:r>
              <a:rPr lang="en-CA" sz="1800" i="1" dirty="0" err="1"/>
              <a:t>variabilis</a:t>
            </a:r>
            <a:endParaRPr lang="en-CA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56 species, 18 new JDR records (collected from tubeworm clumps)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52455F-3BD5-1B40-B3DC-E363BAFB1927}"/>
              </a:ext>
            </a:extLst>
          </p:cNvPr>
          <p:cNvSpPr txBox="1">
            <a:spLocks/>
          </p:cNvSpPr>
          <p:nvPr/>
        </p:nvSpPr>
        <p:spPr>
          <a:xfrm>
            <a:off x="8610601" y="6498168"/>
            <a:ext cx="3581399" cy="283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Juniper, Tunnicliffe, Southward 1992 Can J. Zool.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6489F-6B30-2244-99A7-964D9D657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867" y="120651"/>
            <a:ext cx="5568949" cy="2159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3D6983-DDAB-E546-9E97-701A87F1397B}"/>
              </a:ext>
            </a:extLst>
          </p:cNvPr>
          <p:cNvSpPr txBox="1"/>
          <p:nvPr/>
        </p:nvSpPr>
        <p:spPr>
          <a:xfrm>
            <a:off x="9440334" y="2336801"/>
            <a:ext cx="18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Biota at Middle Valley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651A4-4ADB-5547-AE26-6730273A52A2}"/>
              </a:ext>
            </a:extLst>
          </p:cNvPr>
          <p:cNvSpPr txBox="1"/>
          <p:nvPr/>
        </p:nvSpPr>
        <p:spPr>
          <a:xfrm>
            <a:off x="6265334" y="215900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Substratum types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351DE-637F-324B-878D-FAF919985D7B}"/>
              </a:ext>
            </a:extLst>
          </p:cNvPr>
          <p:cNvSpPr txBox="1"/>
          <p:nvPr/>
        </p:nvSpPr>
        <p:spPr>
          <a:xfrm>
            <a:off x="7179733" y="269240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000" dirty="0">
                <a:solidFill>
                  <a:schemeClr val="accent2"/>
                </a:solidFill>
              </a:rPr>
              <a:t>Massive sulphide </a:t>
            </a:r>
          </a:p>
          <a:p>
            <a:pPr algn="ctr"/>
            <a:r>
              <a:rPr lang="en-CA" sz="1000" dirty="0">
                <a:solidFill>
                  <a:schemeClr val="accent2"/>
                </a:solidFill>
              </a:rPr>
              <a:t>structures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4F95B-D15C-3B40-8BE0-23B8B96DAE3E}"/>
              </a:ext>
            </a:extLst>
          </p:cNvPr>
          <p:cNvSpPr txBox="1"/>
          <p:nvPr/>
        </p:nvSpPr>
        <p:spPr>
          <a:xfrm>
            <a:off x="5664200" y="3894667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chemeClr val="accent2"/>
                </a:solidFill>
              </a:rPr>
              <a:t>Sulphide rubble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B842A3-DFC8-DC4D-9AA8-E67261CBB194}"/>
              </a:ext>
            </a:extLst>
          </p:cNvPr>
          <p:cNvCxnSpPr>
            <a:cxnSpLocks/>
          </p:cNvCxnSpPr>
          <p:nvPr/>
        </p:nvCxnSpPr>
        <p:spPr>
          <a:xfrm>
            <a:off x="6239933" y="4157133"/>
            <a:ext cx="203200" cy="82126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CEFEEB-91B9-FF42-BBE6-1B564BB19866}"/>
              </a:ext>
            </a:extLst>
          </p:cNvPr>
          <p:cNvCxnSpPr>
            <a:cxnSpLocks/>
          </p:cNvCxnSpPr>
          <p:nvPr/>
        </p:nvCxnSpPr>
        <p:spPr>
          <a:xfrm flipH="1">
            <a:off x="6620935" y="3640667"/>
            <a:ext cx="406398" cy="2878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7634D5-108B-AD4E-8330-E2DC4831EE76}"/>
              </a:ext>
            </a:extLst>
          </p:cNvPr>
          <p:cNvCxnSpPr>
            <a:cxnSpLocks/>
          </p:cNvCxnSpPr>
          <p:nvPr/>
        </p:nvCxnSpPr>
        <p:spPr>
          <a:xfrm flipH="1">
            <a:off x="7035800" y="2921000"/>
            <a:ext cx="237066" cy="5926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8FFCF3F-0BF7-FA46-9414-66AE9E5B3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33" y="4857975"/>
            <a:ext cx="3496733" cy="14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A37E0-9E7B-3949-B901-70E96A021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460500"/>
            <a:ext cx="4047067" cy="45212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Clam beds with respect to variable venting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Video survey/mosaicking (ROPOS)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Organism distribution and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Highest clam density on a slightly raised area in upper-central of clam bed matching higher temp. suggesting higher hydrothermal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Erosion of low-permeability surface sediments critical for fluids to escape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Sediment temp. and pore-water H</a:t>
            </a:r>
            <a:r>
              <a:rPr lang="en-CA" sz="1800" baseline="-25000" dirty="0"/>
              <a:t>2</a:t>
            </a:r>
            <a:r>
              <a:rPr lang="en-CA" sz="1800" dirty="0"/>
              <a:t>S profiles aided estimated 250 </a:t>
            </a:r>
            <a:r>
              <a:rPr lang="en-CA" sz="1800" dirty="0" err="1"/>
              <a:t>mol</a:t>
            </a:r>
            <a:r>
              <a:rPr lang="en-CA" sz="1800" dirty="0"/>
              <a:t> m</a:t>
            </a:r>
            <a:r>
              <a:rPr lang="en-CA" sz="1800" baseline="30000" dirty="0"/>
              <a:t>-2</a:t>
            </a:r>
            <a:r>
              <a:rPr lang="en-CA" sz="1800" dirty="0"/>
              <a:t> yr</a:t>
            </a:r>
            <a:r>
              <a:rPr lang="en-CA" sz="1800" baseline="30000" dirty="0"/>
              <a:t>-1</a:t>
            </a:r>
            <a:r>
              <a:rPr lang="en-CA" sz="1800" dirty="0"/>
              <a:t> H</a:t>
            </a:r>
            <a:r>
              <a:rPr lang="en-CA" sz="1800" baseline="-25000" dirty="0"/>
              <a:t>2</a:t>
            </a:r>
            <a:r>
              <a:rPr lang="en-CA" sz="1800" dirty="0"/>
              <a:t>S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52455F-3BD5-1B40-B3DC-E363BAFB1927}"/>
              </a:ext>
            </a:extLst>
          </p:cNvPr>
          <p:cNvSpPr txBox="1">
            <a:spLocks/>
          </p:cNvSpPr>
          <p:nvPr/>
        </p:nvSpPr>
        <p:spPr>
          <a:xfrm>
            <a:off x="9579648" y="6458143"/>
            <a:ext cx="2353733" cy="283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Grehan and Juniper 1996 MEPS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9D3560-D327-CB4E-A2E5-E5853D98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224946"/>
            <a:ext cx="4101136" cy="1913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885708-3384-4B4F-B6B6-B8C99B4F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413" y="2388740"/>
            <a:ext cx="3326013" cy="3414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AD776-5C25-C544-BB8B-38259A59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128" y="954258"/>
            <a:ext cx="3443546" cy="493931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C393BA-DDEF-AE4B-9452-C78BCD5805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Background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21532-ADCA-C149-B523-7F6AF29F1B21}"/>
              </a:ext>
            </a:extLst>
          </p:cNvPr>
          <p:cNvGrpSpPr/>
          <p:nvPr/>
        </p:nvGrpSpPr>
        <p:grpSpPr>
          <a:xfrm>
            <a:off x="4521201" y="694266"/>
            <a:ext cx="7378891" cy="5664200"/>
            <a:chOff x="4521201" y="694266"/>
            <a:chExt cx="7378891" cy="5664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A91E31-04D6-D545-B899-3E545F66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7396" y="1809630"/>
              <a:ext cx="7302696" cy="454883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BF22B1-15A2-B54F-941F-7905F4DE70B9}"/>
                </a:ext>
              </a:extLst>
            </p:cNvPr>
            <p:cNvSpPr/>
            <p:nvPr/>
          </p:nvSpPr>
          <p:spPr>
            <a:xfrm>
              <a:off x="4521201" y="694266"/>
              <a:ext cx="3445933" cy="1134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087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1B50A-F2F9-CA43-86D9-63F17A7E8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460500"/>
            <a:ext cx="4939145" cy="4521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Unique microbial communities at Middle Valley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Both taxonomically (more hydrocarbon degraders) and functionally (the different carbon fixation pathway)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166878-1698-5649-B5DF-905ACDB81903}"/>
              </a:ext>
            </a:extLst>
          </p:cNvPr>
          <p:cNvSpPr txBox="1">
            <a:spLocks/>
          </p:cNvSpPr>
          <p:nvPr/>
        </p:nvSpPr>
        <p:spPr>
          <a:xfrm>
            <a:off x="9666734" y="6446762"/>
            <a:ext cx="2353733" cy="28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Murdock et al 2021 ISME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14697-6C53-824B-A5BE-FBBDFE06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013" y="109297"/>
            <a:ext cx="5130333" cy="1712530"/>
          </a:xfrm>
          <a:prstGeom prst="rect">
            <a:avLst/>
          </a:prstGeom>
        </p:spPr>
      </p:pic>
      <p:pic>
        <p:nvPicPr>
          <p:cNvPr id="4097" name="Picture 1" descr="page5image49069296">
            <a:extLst>
              <a:ext uri="{FF2B5EF4-FFF2-40B4-BE49-F238E27FC236}">
                <a16:creationId xmlns:a16="http://schemas.microsoft.com/office/drawing/2014/main" id="{D2B4F8C0-E323-B548-B3A1-A1629839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8" y="1999897"/>
            <a:ext cx="4604767" cy="44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5CC50C-A4E5-8344-AA45-A2CE89048BDF}"/>
              </a:ext>
            </a:extLst>
          </p:cNvPr>
          <p:cNvCxnSpPr>
            <a:cxnSpLocks/>
          </p:cNvCxnSpPr>
          <p:nvPr/>
        </p:nvCxnSpPr>
        <p:spPr>
          <a:xfrm>
            <a:off x="7675035" y="1747161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5B400B-9A0E-D045-9BAF-8889E366A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More recent work</a:t>
            </a:r>
          </a:p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DBDAB-B974-5843-BA57-2863419B3B7D}"/>
              </a:ext>
            </a:extLst>
          </p:cNvPr>
          <p:cNvSpPr txBox="1"/>
          <p:nvPr/>
        </p:nvSpPr>
        <p:spPr>
          <a:xfrm>
            <a:off x="9552213" y="1910442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accent2"/>
                </a:solidFill>
              </a:rPr>
              <a:t>Micro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D5973-F234-C443-BA45-A5F8F9D06B4D}"/>
              </a:ext>
            </a:extLst>
          </p:cNvPr>
          <p:cNvSpPr txBox="1"/>
          <p:nvPr/>
        </p:nvSpPr>
        <p:spPr>
          <a:xfrm>
            <a:off x="7696199" y="4071257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>
                <a:solidFill>
                  <a:schemeClr val="accent2"/>
                </a:solidFill>
              </a:rPr>
              <a:t>Meiofauna</a:t>
            </a:r>
            <a:endParaRPr lang="en-CA" sz="140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F628D-1E3B-2D4E-99C9-0EA78695C464}"/>
              </a:ext>
            </a:extLst>
          </p:cNvPr>
          <p:cNvSpPr txBox="1"/>
          <p:nvPr/>
        </p:nvSpPr>
        <p:spPr>
          <a:xfrm>
            <a:off x="10161814" y="4022272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>
                <a:solidFill>
                  <a:schemeClr val="accent2"/>
                </a:solidFill>
              </a:rPr>
              <a:t>Macrofauna</a:t>
            </a:r>
            <a:endParaRPr lang="en-CA" sz="1400" dirty="0">
              <a:solidFill>
                <a:schemeClr val="accent2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1AC1A4-4D3E-9D42-AA17-A6A95A5B8E5F}"/>
              </a:ext>
            </a:extLst>
          </p:cNvPr>
          <p:cNvCxnSpPr>
            <a:cxnSpLocks/>
          </p:cNvCxnSpPr>
          <p:nvPr/>
        </p:nvCxnSpPr>
        <p:spPr>
          <a:xfrm>
            <a:off x="7549845" y="1752601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BC8AA8-FC74-EB4C-BA96-88839E3C3E53}"/>
              </a:ext>
            </a:extLst>
          </p:cNvPr>
          <p:cNvCxnSpPr>
            <a:cxnSpLocks/>
          </p:cNvCxnSpPr>
          <p:nvPr/>
        </p:nvCxnSpPr>
        <p:spPr>
          <a:xfrm>
            <a:off x="8464254" y="1752601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2F0973-4ECC-C741-9B7A-0104F3891F58}"/>
              </a:ext>
            </a:extLst>
          </p:cNvPr>
          <p:cNvCxnSpPr>
            <a:cxnSpLocks/>
          </p:cNvCxnSpPr>
          <p:nvPr/>
        </p:nvCxnSpPr>
        <p:spPr>
          <a:xfrm>
            <a:off x="6771527" y="3995059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6C3CF8-AC50-3A4B-88C2-078A30E4632D}"/>
              </a:ext>
            </a:extLst>
          </p:cNvPr>
          <p:cNvCxnSpPr>
            <a:cxnSpLocks/>
          </p:cNvCxnSpPr>
          <p:nvPr/>
        </p:nvCxnSpPr>
        <p:spPr>
          <a:xfrm>
            <a:off x="7152525" y="4000498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55535E-14B5-2842-8153-89709F71D544}"/>
              </a:ext>
            </a:extLst>
          </p:cNvPr>
          <p:cNvCxnSpPr>
            <a:cxnSpLocks/>
          </p:cNvCxnSpPr>
          <p:nvPr/>
        </p:nvCxnSpPr>
        <p:spPr>
          <a:xfrm>
            <a:off x="8823483" y="3989613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D55C07-7DFF-024A-BB27-5E2489A66783}"/>
              </a:ext>
            </a:extLst>
          </p:cNvPr>
          <p:cNvCxnSpPr>
            <a:cxnSpLocks/>
          </p:cNvCxnSpPr>
          <p:nvPr/>
        </p:nvCxnSpPr>
        <p:spPr>
          <a:xfrm>
            <a:off x="9351447" y="3995052"/>
            <a:ext cx="0" cy="3628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2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D576D-BB42-3F47-8665-54C2AB8A0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More recent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1B50A-F2F9-CA43-86D9-63F17A7E8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886" y="1525815"/>
            <a:ext cx="5546271" cy="4521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Develop baseline in the context of deep-sea mining interests in inactive venting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Abundance patterns of non-vent megafauna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B0E0F-11F8-F140-BDEA-5FA15C06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117" y="0"/>
            <a:ext cx="5666317" cy="247557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1A5E88-67DA-0A42-8C67-57DA4E3A872A}"/>
              </a:ext>
            </a:extLst>
          </p:cNvPr>
          <p:cNvSpPr txBox="1">
            <a:spLocks/>
          </p:cNvSpPr>
          <p:nvPr/>
        </p:nvSpPr>
        <p:spPr>
          <a:xfrm>
            <a:off x="9838267" y="6452205"/>
            <a:ext cx="2353733" cy="28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Neufeld et al 2023 FMAS</a:t>
            </a:r>
          </a:p>
        </p:txBody>
      </p:sp>
      <p:pic>
        <p:nvPicPr>
          <p:cNvPr id="7" name="Picture 1" descr="page4image48999808">
            <a:extLst>
              <a:ext uri="{FF2B5EF4-FFF2-40B4-BE49-F238E27FC236}">
                <a16:creationId xmlns:a16="http://schemas.microsoft.com/office/drawing/2014/main" id="{815130E4-C6A2-A047-AB5B-5FF115A6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4" y="2868683"/>
            <a:ext cx="4561115" cy="33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6image48829728">
            <a:extLst>
              <a:ext uri="{FF2B5EF4-FFF2-40B4-BE49-F238E27FC236}">
                <a16:creationId xmlns:a16="http://schemas.microsoft.com/office/drawing/2014/main" id="{6B58CE88-4F7C-2E4F-B971-2D94AC2C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1240972"/>
            <a:ext cx="6413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age6image48838048">
            <a:extLst>
              <a:ext uri="{FF2B5EF4-FFF2-40B4-BE49-F238E27FC236}">
                <a16:creationId xmlns:a16="http://schemas.microsoft.com/office/drawing/2014/main" id="{AD38E267-6476-EC4E-8195-C50FD6DE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29" y="2550406"/>
            <a:ext cx="3592286" cy="37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page4image48999808">
            <a:extLst>
              <a:ext uri="{FF2B5EF4-FFF2-40B4-BE49-F238E27FC236}">
                <a16:creationId xmlns:a16="http://schemas.microsoft.com/office/drawing/2014/main" id="{EDE3C117-F1C3-7542-898F-586D3175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852354"/>
            <a:ext cx="4561115" cy="33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761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NC 2024">
      <a:dk1>
        <a:srgbClr val="113253"/>
      </a:dk1>
      <a:lt1>
        <a:srgbClr val="FEFFFF"/>
      </a:lt1>
      <a:dk2>
        <a:srgbClr val="000000"/>
      </a:dk2>
      <a:lt2>
        <a:srgbClr val="D7D8D6"/>
      </a:lt2>
      <a:accent1>
        <a:srgbClr val="119CC0"/>
      </a:accent1>
      <a:accent2>
        <a:srgbClr val="C82617"/>
      </a:accent2>
      <a:accent3>
        <a:srgbClr val="DC6A12"/>
      </a:accent3>
      <a:accent4>
        <a:srgbClr val="FFB500"/>
      </a:accent4>
      <a:accent5>
        <a:srgbClr val="788021"/>
      </a:accent5>
      <a:accent6>
        <a:srgbClr val="05AF98"/>
      </a:accent6>
      <a:hlink>
        <a:srgbClr val="2E6AA0"/>
      </a:hlink>
      <a:folHlink>
        <a:srgbClr val="7012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B2F771B4-8B54-5146-9605-99DAC1A88139}" vid="{AE4A6E4F-CFB2-8C47-A5EC-22E4A8C801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2583</TotalTime>
  <Words>755</Words>
  <Application>Microsoft Macintosh PowerPoint</Application>
  <PresentationFormat>Widescreen</PresentationFormat>
  <Paragraphs>90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Mangal</vt:lpstr>
      <vt:lpstr>Custom Design</vt:lpstr>
      <vt:lpstr>Biology at Middle Valley – open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De Leo Cabrera</dc:creator>
  <cp:lastModifiedBy>Fabio De Leo Cabrera</cp:lastModifiedBy>
  <cp:revision>65</cp:revision>
  <dcterms:created xsi:type="dcterms:W3CDTF">2024-11-12T21:35:54Z</dcterms:created>
  <dcterms:modified xsi:type="dcterms:W3CDTF">2024-11-14T16:45:58Z</dcterms:modified>
</cp:coreProperties>
</file>