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67" r:id="rId4"/>
    <p:sldId id="259" r:id="rId5"/>
    <p:sldId id="269" r:id="rId6"/>
    <p:sldId id="257" r:id="rId7"/>
    <p:sldId id="262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56"/>
    <p:restoredTop sz="94699"/>
  </p:normalViewPr>
  <p:slideViewPr>
    <p:cSldViewPr snapToGrid="0">
      <p:cViewPr>
        <p:scale>
          <a:sx n="130" d="100"/>
          <a:sy n="130" d="100"/>
        </p:scale>
        <p:origin x="74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020E4-D453-3D44-9B51-AD68050C6FEC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03E6F-808D-A74B-91DF-EB1BC4B7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9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174d89346a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174d89346a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174d89346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174d89346a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CBA7E-3DC9-CB8D-4466-11E1DC3D9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8E25E8-838D-A5CD-D39B-7156631BF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1EF55-332F-E7DE-F7B6-ED4142270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D5F4-B1B8-A542-90F0-F8D2D158AE6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2CDAA-BFB0-FD73-C0B4-88832B3AA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BE635-447B-0EBA-540A-E91C44E9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77F5-11D0-F341-9718-B6287E1A6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40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EBB45-30DA-C0B9-D85E-1D284CBA7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2F9DF0-CE28-E1E9-8BBC-4E689CCA6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B5CD6-B5BC-2ECB-2022-CDCDE0E37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D5F4-B1B8-A542-90F0-F8D2D158AE6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34551-7E65-26F0-4BBB-AEAAEE56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F7A99-01DD-6755-F3AB-9324E6299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77F5-11D0-F341-9718-B6287E1A6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48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BF175-5B38-5728-5D62-66C8C1DF2E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21F94-549D-472E-324D-1B3F74483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7D85E-AE21-7683-39D3-090342F2E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D5F4-B1B8-A542-90F0-F8D2D158AE6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61BA2-E00B-05A3-7B19-BC5D5E52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DDE89-308D-2F1E-72A8-2DAB0859E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77F5-11D0-F341-9718-B6287E1A6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2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B795C-F271-AFC0-D1EF-46E075843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7EF1A-07BE-B633-E445-0109DCF02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5A0B8-9712-BB46-B25E-0662E0E16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D5F4-B1B8-A542-90F0-F8D2D158AE6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3CE45-2705-CA56-4EF1-7355CE137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67200-5935-AB4E-B773-9E0B02A0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77F5-11D0-F341-9718-B6287E1A6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73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166D-7F5B-BB82-31AE-6ED38F90E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DD550-EFD3-ED95-74D5-ABC940AAE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EB17F-7905-4240-273D-A946CD72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D5F4-B1B8-A542-90F0-F8D2D158AE6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343B5-C091-21C3-2B55-1905276EF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E9BED-373D-9DD8-3A8D-50FB11E76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77F5-11D0-F341-9718-B6287E1A6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36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A17FA-7E69-07AD-DE8A-B5AA36EC2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2C3B5-CD3C-02A7-E3AA-B76226F4B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35A58-FC07-B5C0-31B7-02A64BDEF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1E3B-BA25-08F8-8FD7-AA943739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D5F4-B1B8-A542-90F0-F8D2D158AE6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F6607-8F5F-CAB1-F54B-73D9FD00A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D338C-0E52-2E3F-3A87-83F6BA8E4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77F5-11D0-F341-9718-B6287E1A6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1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2873C-D95D-F11A-D257-FB1FF3182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AC4C3-C942-1ACB-3A56-A26E6DD1A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EED401-2395-8446-CD52-B84B5342E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8BB699-D627-596C-1E22-1280860B15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A3E35E-164B-BE61-59CC-04B6588684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2C9D3A-443C-7854-2A62-CA6434C6B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D5F4-B1B8-A542-90F0-F8D2D158AE6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9EB49F-4395-C148-D80A-BAEAAF67F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CC44A1-564C-C240-8A3E-4543C4CD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77F5-11D0-F341-9718-B6287E1A6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4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A1B43-8340-FD7D-86B8-513AF7838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316E7-2624-01E6-236C-B4FD06FCB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D5F4-B1B8-A542-90F0-F8D2D158AE6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CB8EA8-32B5-F03D-2EE9-4D18B1A94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500AA2-F43F-C337-F086-3B2EC60F1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77F5-11D0-F341-9718-B6287E1A6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28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D0E4FD-C49A-A3DA-3BE7-6EBB69F04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D5F4-B1B8-A542-90F0-F8D2D158AE6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0B9943-F0FA-97EA-2CB4-783A14D64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FFE03-759D-FE74-2F3B-E4C05B3B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77F5-11D0-F341-9718-B6287E1A6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7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56EE8-1AC3-F448-1E67-4C3C171F3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A34E-51B2-CA41-5638-948D020F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FBB5DE-8149-E409-3C3D-A6EB5D20F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DB0D0-93CD-CE7F-99D2-812D06F4F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D5F4-B1B8-A542-90F0-F8D2D158AE6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0C3FB-BE6D-101A-210A-2470C86E3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FC371-2EC3-A607-9D8C-367BDE127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77F5-11D0-F341-9718-B6287E1A6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31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F3623-9488-4FD4-B29C-BD3C78AD5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BA143-0702-AE49-93ED-21CB3AB31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65D42-461C-53C1-FE62-078348C4D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FF566-8C5E-21FB-0CD3-5C3DEF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D5F4-B1B8-A542-90F0-F8D2D158AE6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8F200-0C7F-0A93-4352-022EACEDA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7A684-372B-DFA3-744C-F3A54A302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77F5-11D0-F341-9718-B6287E1A6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5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BB9B6C-3B06-3082-DBCE-19BC2C511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8C4E8-9BD7-F342-DE6E-A2C480047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477DE-C1D8-EC85-0C63-F3F8D77935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23D5F4-B1B8-A542-90F0-F8D2D158AE6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F26D5-4865-53BA-9282-B361F12DF5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A4F1E-691F-F007-303D-22C84BB7D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D377F5-11D0-F341-9718-B6287E1A6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0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5AFB8-9EAF-7C93-A062-8E54A2C2A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287" y="686935"/>
            <a:ext cx="12028713" cy="1805894"/>
          </a:xfrm>
        </p:spPr>
        <p:txBody>
          <a:bodyPr>
            <a:noAutofit/>
          </a:bodyPr>
          <a:lstStyle/>
          <a:p>
            <a:r>
              <a:rPr lang="en-US" sz="4400"/>
              <a:t>Collaborative Canadian-US OBS </a:t>
            </a:r>
            <a:r>
              <a:rPr lang="en-US" sz="4400" dirty="0"/>
              <a:t>experiment</a:t>
            </a:r>
            <a:br>
              <a:rPr lang="en-US" sz="4400" dirty="0"/>
            </a:br>
            <a:r>
              <a:rPr lang="en-US" sz="4400" dirty="0" err="1"/>
              <a:t>EXTension</a:t>
            </a:r>
            <a:r>
              <a:rPr lang="en-US" sz="4400" dirty="0"/>
              <a:t> on the </a:t>
            </a:r>
            <a:r>
              <a:rPr lang="en-US" sz="4400" dirty="0" err="1"/>
              <a:t>ENDeavour</a:t>
            </a:r>
            <a:r>
              <a:rPr lang="en-US" sz="4400" dirty="0"/>
              <a:t> Segment (EXTEND): Illuminating the seafloor spreading cycle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A9188-47D0-ED16-D210-441F13BCF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764971"/>
            <a:ext cx="9556955" cy="2760758"/>
          </a:xfrm>
        </p:spPr>
        <p:txBody>
          <a:bodyPr>
            <a:normAutofit/>
          </a:bodyPr>
          <a:lstStyle/>
          <a:p>
            <a:r>
              <a:rPr lang="en-US" dirty="0"/>
              <a:t>William Wilcock &amp; Marine Denolle, University of Washington</a:t>
            </a:r>
          </a:p>
          <a:p>
            <a:r>
              <a:rPr lang="en-US" dirty="0"/>
              <a:t>Miao Zhang, Mladen </a:t>
            </a:r>
            <a:r>
              <a:rPr lang="en-US" dirty="0" err="1"/>
              <a:t>Nedimović</a:t>
            </a:r>
            <a:r>
              <a:rPr lang="en-US" dirty="0"/>
              <a:t> &amp; Alexandre Plourde, Dalhousie U.</a:t>
            </a:r>
          </a:p>
          <a:p>
            <a:r>
              <a:rPr lang="en-US" dirty="0"/>
              <a:t> Martin </a:t>
            </a:r>
            <a:r>
              <a:rPr lang="en-US" dirty="0" err="1"/>
              <a:t>Heesemann</a:t>
            </a:r>
            <a:r>
              <a:rPr lang="en-US" dirty="0"/>
              <a:t>, Steve Mihaly &amp; Jesse Hutchinson, ONC</a:t>
            </a:r>
          </a:p>
          <a:p>
            <a:r>
              <a:rPr lang="en-US" dirty="0"/>
              <a:t>Laurence Coogan, U. Victoria</a:t>
            </a:r>
          </a:p>
          <a:p>
            <a:r>
              <a:rPr lang="en-US" dirty="0"/>
              <a:t>(many contributions from Zoe Krauss)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40EEA-386C-0DC2-9370-4C51861A13FC}"/>
              </a:ext>
            </a:extLst>
          </p:cNvPr>
          <p:cNvSpPr txBox="1"/>
          <p:nvPr/>
        </p:nvSpPr>
        <p:spPr>
          <a:xfrm>
            <a:off x="8588829" y="5606143"/>
            <a:ext cx="3135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Endeavour Workshop, 2024</a:t>
            </a:r>
          </a:p>
          <a:p>
            <a:pPr algn="r"/>
            <a:r>
              <a:rPr lang="en-US" dirty="0"/>
              <a:t>Victoria</a:t>
            </a:r>
          </a:p>
          <a:p>
            <a:pPr algn="r"/>
            <a:r>
              <a:rPr lang="en-US" dirty="0"/>
              <a:t>Nov 12-14, 2024</a:t>
            </a:r>
          </a:p>
        </p:txBody>
      </p:sp>
    </p:spTree>
    <p:extLst>
      <p:ext uri="{BB962C8B-B14F-4D97-AF65-F5344CB8AC3E}">
        <p14:creationId xmlns:p14="http://schemas.microsoft.com/office/powerpoint/2010/main" val="2005311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20BE0-D97D-28A1-AB78-11AECDB0C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Ambient Noise Cross-Correlation</a:t>
            </a:r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92D7D6B2-FF3E-A24E-0A06-0FA4B970B8CB}"/>
              </a:ext>
            </a:extLst>
          </p:cNvPr>
          <p:cNvSpPr txBox="1"/>
          <p:nvPr/>
        </p:nvSpPr>
        <p:spPr>
          <a:xfrm>
            <a:off x="5692876" y="1479634"/>
            <a:ext cx="5421833" cy="4518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r>
              <a:rPr lang="en-US" sz="1100" b="0" strike="noStrike" spc="-1" dirty="0">
                <a:solidFill>
                  <a:srgbClr val="000000"/>
                </a:solidFill>
                <a:latin typeface="Arial"/>
              </a:rPr>
              <a:t>Relative Seismic Velocity Variations at Axial Seamount Observed With Ambient Seismic Noise Capture Transition Point in Volcanic Inflation</a:t>
            </a:r>
          </a:p>
        </p:txBody>
      </p:sp>
      <p:pic>
        <p:nvPicPr>
          <p:cNvPr id="6" name="Main graphic">
            <a:extLst>
              <a:ext uri="{FF2B5EF4-FFF2-40B4-BE49-F238E27FC236}">
                <a16:creationId xmlns:a16="http://schemas.microsoft.com/office/drawing/2014/main" id="{4C83F962-C194-72DA-4F8A-D69807C975F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541134" y="1853499"/>
            <a:ext cx="5421833" cy="4932455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7A80F0-7618-9BCD-0E59-E798121F8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66" y="4436520"/>
            <a:ext cx="5287910" cy="22816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366047-B18E-B806-D7CE-CB873BA3EC5C}"/>
              </a:ext>
            </a:extLst>
          </p:cNvPr>
          <p:cNvSpPr txBox="1"/>
          <p:nvPr/>
        </p:nvSpPr>
        <p:spPr>
          <a:xfrm>
            <a:off x="404967" y="1690688"/>
            <a:ext cx="4167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Cross-correlating seismic noise between two stations creates a two-sided seismic record that reproduces the propagation from one station to the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Works for different channels on the same station.</a:t>
            </a:r>
          </a:p>
        </p:txBody>
      </p:sp>
    </p:spTree>
    <p:extLst>
      <p:ext uri="{BB962C8B-B14F-4D97-AF65-F5344CB8AC3E}">
        <p14:creationId xmlns:p14="http://schemas.microsoft.com/office/powerpoint/2010/main" val="3974798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BFC8B-F76C-AA80-4D78-E4C240581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8C2C-158D-97D6-CBBB-660FC8403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Questions for an Expanded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1D5E3-17B6-2E2B-A0DA-B49682DA7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marR="0" lvl="0" indent="-342900" algn="just">
              <a:spcAft>
                <a:spcPts val="300"/>
              </a:spcAft>
              <a:buFont typeface="Symbol" pitchFamily="2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</a:rPr>
              <a:t>Are diking events at the Endeavour triggered by extensional stresses, or magmatic pressures from a centralized source?</a:t>
            </a:r>
          </a:p>
          <a:p>
            <a:pPr marL="342900" marR="0" lvl="0" indent="-342900" algn="just">
              <a:spcAft>
                <a:spcPts val="300"/>
              </a:spcAft>
              <a:buFont typeface="Symbol" pitchFamily="2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</a:rPr>
              <a:t>Do temporal changes in seismicity &amp; seismic velocity show evidence for precursory aseismic strain before diking or ridge extension events? </a:t>
            </a:r>
          </a:p>
          <a:p>
            <a:pPr marL="342900" marR="0" lvl="0" indent="-342900" algn="just">
              <a:spcAft>
                <a:spcPts val="300"/>
              </a:spcAft>
              <a:buFont typeface="Symbol" pitchFamily="2" charset="2"/>
              <a:buChar char=""/>
            </a:pPr>
            <a:r>
              <a:rPr lang="en-US" b="1" dirty="0">
                <a:effectLst/>
                <a:ea typeface="Times New Roman" panose="02020603050405020304" pitchFamily="18" charset="0"/>
              </a:rPr>
              <a:t>Is CO</a:t>
            </a:r>
            <a:r>
              <a:rPr lang="en-US" b="1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en-US" b="1" dirty="0">
                <a:effectLst/>
                <a:ea typeface="Times New Roman" panose="02020603050405020304" pitchFamily="18" charset="0"/>
              </a:rPr>
              <a:t> exsolution linked to off-axis seismicity at the Endeavour? </a:t>
            </a:r>
          </a:p>
          <a:p>
            <a:pPr marL="342900" marR="0" lvl="0" indent="-342900" algn="just">
              <a:spcAft>
                <a:spcPts val="300"/>
              </a:spcAft>
              <a:buFont typeface="Symbol" pitchFamily="2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</a:rPr>
              <a:t>Is the permeability beneath the Endeavour hydrothermal vent fields enhanced by the nearby propagating rifts?</a:t>
            </a:r>
          </a:p>
        </p:txBody>
      </p:sp>
    </p:spTree>
    <p:extLst>
      <p:ext uri="{BB962C8B-B14F-4D97-AF65-F5344CB8AC3E}">
        <p14:creationId xmlns:p14="http://schemas.microsoft.com/office/powerpoint/2010/main" val="1855606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65B65-4A3D-82DF-92C5-9FC157CB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9881"/>
          </a:xfrm>
        </p:spPr>
        <p:txBody>
          <a:bodyPr/>
          <a:lstStyle/>
          <a:p>
            <a:r>
              <a:rPr lang="en-US" dirty="0"/>
              <a:t>Role of CO</a:t>
            </a:r>
            <a:r>
              <a:rPr lang="en-US" baseline="-25000" dirty="0"/>
              <a:t>2</a:t>
            </a:r>
            <a:r>
              <a:rPr lang="en-US" dirty="0"/>
              <a:t> in controlling magmatic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9EDC3-3805-2505-6F9C-6F7ADC31C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910" y="1825625"/>
            <a:ext cx="443189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Magma Plumbing Model (Toomey et al., 2007)</a:t>
            </a:r>
          </a:p>
          <a:p>
            <a:r>
              <a:rPr lang="en-US" dirty="0"/>
              <a:t>Mantle melt supply and crustal magmatic systems aligned</a:t>
            </a:r>
          </a:p>
          <a:p>
            <a:pPr lvl="1"/>
            <a:r>
              <a:rPr lang="en-US" dirty="0"/>
              <a:t>Magmas oversaturated in CO</a:t>
            </a:r>
            <a:r>
              <a:rPr lang="en-US" baseline="-25000" dirty="0"/>
              <a:t>2</a:t>
            </a:r>
          </a:p>
          <a:p>
            <a:pPr lvl="1"/>
            <a:r>
              <a:rPr lang="en-US" dirty="0"/>
              <a:t>Weak crustal magmatic systems</a:t>
            </a:r>
          </a:p>
          <a:p>
            <a:pPr lvl="1"/>
            <a:r>
              <a:rPr lang="en-US" dirty="0"/>
              <a:t>Frequent eruptions*</a:t>
            </a:r>
          </a:p>
          <a:p>
            <a:pPr lvl="1"/>
            <a:r>
              <a:rPr lang="en-US" dirty="0"/>
              <a:t>Vigorous Hydrothermal </a:t>
            </a:r>
            <a:r>
              <a:rPr lang="en-US" dirty="0" err="1"/>
              <a:t>sytems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Mantle melt delivered off-axis</a:t>
            </a:r>
          </a:p>
          <a:p>
            <a:pPr lvl="1"/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degasses off-axis</a:t>
            </a:r>
          </a:p>
          <a:p>
            <a:pPr lvl="1"/>
            <a:r>
              <a:rPr lang="en-US" dirty="0"/>
              <a:t>Weak crustal magmatic systems</a:t>
            </a:r>
          </a:p>
          <a:p>
            <a:pPr lvl="1"/>
            <a:r>
              <a:rPr lang="en-US" dirty="0"/>
              <a:t>Feeble hydrothermal venting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age9.png" descr="A diagram of a structure&#10;&#10;Description automatically generated">
            <a:extLst>
              <a:ext uri="{FF2B5EF4-FFF2-40B4-BE49-F238E27FC236}">
                <a16:creationId xmlns:a16="http://schemas.microsoft.com/office/drawing/2014/main" id="{B67673BD-5C9B-60C6-F530-7BFC0689520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28069" y="1252926"/>
            <a:ext cx="5571285" cy="5239949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505812-194E-9D70-0063-6D7EDF714F6C}"/>
              </a:ext>
            </a:extLst>
          </p:cNvPr>
          <p:cNvSpPr txBox="1"/>
          <p:nvPr/>
        </p:nvSpPr>
        <p:spPr>
          <a:xfrm>
            <a:off x="3657600" y="6492875"/>
            <a:ext cx="203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Krauss et al., 2023</a:t>
            </a:r>
          </a:p>
        </p:txBody>
      </p:sp>
    </p:spTree>
    <p:extLst>
      <p:ext uri="{BB962C8B-B14F-4D97-AF65-F5344CB8AC3E}">
        <p14:creationId xmlns:p14="http://schemas.microsoft.com/office/powerpoint/2010/main" val="1300487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61B66-E283-2797-FF8E-33FDDFBF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21" y="194852"/>
            <a:ext cx="710626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Seismic signature of CO</a:t>
            </a:r>
            <a:r>
              <a:rPr lang="en-US" sz="3600" baseline="-25000" dirty="0"/>
              <a:t>2</a:t>
            </a:r>
            <a:r>
              <a:rPr lang="en-US" sz="3600" dirty="0"/>
              <a:t> exsolution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92D13-53E2-42CC-B4E2-51FF35592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64" y="4475568"/>
            <a:ext cx="5514052" cy="2187579"/>
          </a:xfrm>
          <a:prstGeom prst="rect">
            <a:avLst/>
          </a:prstGeom>
        </p:spPr>
      </p:pic>
      <p:pic>
        <p:nvPicPr>
          <p:cNvPr id="2050" name="Picture 2" descr="Details are in the caption following the image">
            <a:extLst>
              <a:ext uri="{FF2B5EF4-FFF2-40B4-BE49-F238E27FC236}">
                <a16:creationId xmlns:a16="http://schemas.microsoft.com/office/drawing/2014/main" id="{852561DF-8007-1F19-1BB0-388FAC0EF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895" y="389705"/>
            <a:ext cx="4584704" cy="646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tails are in the caption following the image">
            <a:extLst>
              <a:ext uri="{FF2B5EF4-FFF2-40B4-BE49-F238E27FC236}">
                <a16:creationId xmlns:a16="http://schemas.microsoft.com/office/drawing/2014/main" id="{22D2068E-7130-8D16-14DB-D9BA8BD36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01" y="1872425"/>
            <a:ext cx="6282813" cy="241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7CE0EE-6FB6-19D0-5981-210D47B2AA6E}"/>
              </a:ext>
            </a:extLst>
          </p:cNvPr>
          <p:cNvSpPr txBox="1"/>
          <p:nvPr/>
        </p:nvSpPr>
        <p:spPr>
          <a:xfrm>
            <a:off x="383458" y="1268361"/>
            <a:ext cx="7106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Mixed-Frequency or Hybrid Events – Low frequency component from gas moving through the fault? </a:t>
            </a:r>
          </a:p>
        </p:txBody>
      </p:sp>
    </p:spTree>
    <p:extLst>
      <p:ext uri="{BB962C8B-B14F-4D97-AF65-F5344CB8AC3E}">
        <p14:creationId xmlns:p14="http://schemas.microsoft.com/office/powerpoint/2010/main" val="2297309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6347B-FFDF-A64C-C3D3-7A943146A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BE28B-CAEE-A1AB-E830-C16C15CC1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Questions for an Expanded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9CDF7-A959-A3AD-5EC5-1DAE51947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marR="0" lvl="0" indent="-342900" algn="just">
              <a:spcAft>
                <a:spcPts val="300"/>
              </a:spcAft>
              <a:buFont typeface="Symbol" pitchFamily="2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</a:rPr>
              <a:t>Are diking events at the Endeavour triggered by extensional stresses, or magmatic pressures from a centralized source?</a:t>
            </a:r>
          </a:p>
          <a:p>
            <a:pPr marL="342900" marR="0" lvl="0" indent="-342900" algn="just">
              <a:spcAft>
                <a:spcPts val="300"/>
              </a:spcAft>
              <a:buFont typeface="Symbol" pitchFamily="2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</a:rPr>
              <a:t>Do temporal changes in seismicity &amp; seismic velocity show evidence for precursory aseismic strain before diking or ridge extension events? </a:t>
            </a:r>
          </a:p>
          <a:p>
            <a:pPr marL="342900" marR="0" lvl="0" indent="-342900" algn="just">
              <a:spcAft>
                <a:spcPts val="300"/>
              </a:spcAft>
              <a:buFont typeface="Symbol" pitchFamily="2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</a:rPr>
              <a:t>Is CO</a:t>
            </a:r>
            <a:r>
              <a:rPr lang="en-US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en-US" dirty="0">
                <a:effectLst/>
                <a:ea typeface="Times New Roman" panose="02020603050405020304" pitchFamily="18" charset="0"/>
              </a:rPr>
              <a:t> exsolution linked to off-axis seismicity at the Endeavour? </a:t>
            </a:r>
          </a:p>
          <a:p>
            <a:pPr marL="342900" marR="0" lvl="0" indent="-342900" algn="just">
              <a:spcAft>
                <a:spcPts val="300"/>
              </a:spcAft>
              <a:buFont typeface="Symbol" pitchFamily="2" charset="2"/>
              <a:buChar char=""/>
            </a:pPr>
            <a:r>
              <a:rPr lang="en-US" b="1" dirty="0">
                <a:effectLst/>
                <a:ea typeface="Times New Roman" panose="02020603050405020304" pitchFamily="18" charset="0"/>
              </a:rPr>
              <a:t>Is the permeability beneath the Endeavour hydrothermal vent fields enhanced by the nearby propagating rifts?</a:t>
            </a:r>
          </a:p>
        </p:txBody>
      </p:sp>
    </p:spTree>
    <p:extLst>
      <p:ext uri="{BB962C8B-B14F-4D97-AF65-F5344CB8AC3E}">
        <p14:creationId xmlns:p14="http://schemas.microsoft.com/office/powerpoint/2010/main" val="1746751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CC174-C3C1-AB1B-CC26-10C7800C1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63C22-1B0F-9898-6E6E-B565CFD03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9881"/>
          </a:xfrm>
        </p:spPr>
        <p:txBody>
          <a:bodyPr>
            <a:normAutofit fontScale="90000"/>
          </a:bodyPr>
          <a:lstStyle/>
          <a:p>
            <a:r>
              <a:rPr lang="en-US" dirty="0"/>
              <a:t>Effects of the propagating rifts on the ridge axis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A2564-4A7A-9860-3849-42EECB34E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910" y="1825624"/>
            <a:ext cx="4431890" cy="47914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Hypothesis</a:t>
            </a:r>
          </a:p>
          <a:p>
            <a:pPr marL="0" indent="0">
              <a:buNone/>
            </a:pPr>
            <a:r>
              <a:rPr lang="en-US" dirty="0"/>
              <a:t>Propagating rifts influence the ridge axis creating intersecting fault patterns at depth that enable CO2 loss from Axial magma chamber that prevents the magmas from erupting</a:t>
            </a:r>
          </a:p>
          <a:p>
            <a:pPr marL="0" indent="0">
              <a:buNone/>
            </a:pPr>
            <a:r>
              <a:rPr lang="en-US" b="1" dirty="0"/>
              <a:t>Predictions</a:t>
            </a:r>
          </a:p>
          <a:p>
            <a:r>
              <a:rPr lang="en-US" dirty="0"/>
              <a:t>Focal Mechanisms</a:t>
            </a:r>
          </a:p>
          <a:p>
            <a:r>
              <a:rPr lang="en-US" dirty="0"/>
              <a:t>Mixed Frequency Earthquakes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age9.png" descr="A diagram of a structure&#10;&#10;Description automatically generated">
            <a:extLst>
              <a:ext uri="{FF2B5EF4-FFF2-40B4-BE49-F238E27FC236}">
                <a16:creationId xmlns:a16="http://schemas.microsoft.com/office/drawing/2014/main" id="{E76B72B5-056F-1979-B9E4-8B2BBCFADC6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28069" y="1252926"/>
            <a:ext cx="5571285" cy="5239949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B4DBED-8061-D74F-82E4-8F53C17D4C78}"/>
              </a:ext>
            </a:extLst>
          </p:cNvPr>
          <p:cNvSpPr txBox="1"/>
          <p:nvPr/>
        </p:nvSpPr>
        <p:spPr>
          <a:xfrm>
            <a:off x="3657600" y="6492875"/>
            <a:ext cx="203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Krauss et al., 2023</a:t>
            </a:r>
          </a:p>
        </p:txBody>
      </p:sp>
    </p:spTree>
    <p:extLst>
      <p:ext uri="{BB962C8B-B14F-4D97-AF65-F5344CB8AC3E}">
        <p14:creationId xmlns:p14="http://schemas.microsoft.com/office/powerpoint/2010/main" val="1755366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04858-A8A5-15EB-6EFB-813B00ECF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04" y="91070"/>
            <a:ext cx="10515600" cy="1011391"/>
          </a:xfrm>
        </p:spPr>
        <p:txBody>
          <a:bodyPr/>
          <a:lstStyle/>
          <a:p>
            <a:r>
              <a:rPr lang="en-US" dirty="0"/>
              <a:t>Experiment Design</a:t>
            </a:r>
          </a:p>
        </p:txBody>
      </p:sp>
      <p:pic>
        <p:nvPicPr>
          <p:cNvPr id="4" name="image5.png">
            <a:extLst>
              <a:ext uri="{FF2B5EF4-FFF2-40B4-BE49-F238E27FC236}">
                <a16:creationId xmlns:a16="http://schemas.microsoft.com/office/drawing/2014/main" id="{4E1AF094-0161-2557-2434-826E776EF736}"/>
              </a:ext>
            </a:extLst>
          </p:cNvPr>
          <p:cNvPicPr/>
          <p:nvPr/>
        </p:nvPicPr>
        <p:blipFill>
          <a:blip r:embed="rId2"/>
          <a:srcRect l="9775" t="13152" r="15064" b="21654"/>
          <a:stretch>
            <a:fillRect/>
          </a:stretch>
        </p:blipFill>
        <p:spPr>
          <a:xfrm>
            <a:off x="3347307" y="876319"/>
            <a:ext cx="8287489" cy="5686713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6E1EAD-7505-08AE-42EC-0227D88A5513}"/>
              </a:ext>
            </a:extLst>
          </p:cNvPr>
          <p:cNvSpPr txBox="1"/>
          <p:nvPr/>
        </p:nvSpPr>
        <p:spPr>
          <a:xfrm>
            <a:off x="3897388" y="1056713"/>
            <a:ext cx="88036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2024-5</a:t>
            </a:r>
          </a:p>
          <a:p>
            <a:r>
              <a:rPr lang="en-US" dirty="0"/>
              <a:t>2026-9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08731-D357-0545-11B3-C38BD6D74614}"/>
              </a:ext>
            </a:extLst>
          </p:cNvPr>
          <p:cNvSpPr txBox="1"/>
          <p:nvPr/>
        </p:nvSpPr>
        <p:spPr>
          <a:xfrm>
            <a:off x="7140877" y="1102461"/>
            <a:ext cx="16097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2025-2026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DD5C49-FD8B-8033-72C2-41772199205F}"/>
              </a:ext>
            </a:extLst>
          </p:cNvPr>
          <p:cNvSpPr txBox="1"/>
          <p:nvPr/>
        </p:nvSpPr>
        <p:spPr>
          <a:xfrm>
            <a:off x="557203" y="1494503"/>
            <a:ext cx="27901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NFSI OBSs</a:t>
            </a:r>
          </a:p>
          <a:p>
            <a:endParaRPr lang="en-US" sz="2400" dirty="0"/>
          </a:p>
          <a:p>
            <a:r>
              <a:rPr lang="en-US" sz="2400" dirty="0"/>
              <a:t>2024-2025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5 OBSs</a:t>
            </a:r>
          </a:p>
          <a:p>
            <a:endParaRPr lang="en-US" sz="2400" dirty="0"/>
          </a:p>
          <a:p>
            <a:r>
              <a:rPr lang="en-US" sz="2400" dirty="0"/>
              <a:t>2025-2026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20 OBSs</a:t>
            </a:r>
          </a:p>
          <a:p>
            <a:endParaRPr lang="en-US" sz="2400" dirty="0"/>
          </a:p>
          <a:p>
            <a:r>
              <a:rPr lang="en-US" sz="2400" dirty="0"/>
              <a:t>2026-2029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5 OBSs</a:t>
            </a:r>
          </a:p>
        </p:txBody>
      </p:sp>
    </p:spTree>
    <p:extLst>
      <p:ext uri="{BB962C8B-B14F-4D97-AF65-F5344CB8AC3E}">
        <p14:creationId xmlns:p14="http://schemas.microsoft.com/office/powerpoint/2010/main" val="801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AF051-E297-9166-F48B-9D9D96501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8288A-4A7C-3955-F7F9-25403B9CA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367A0-053F-3C46-13BF-E4C590FB8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2024</a:t>
            </a:r>
          </a:p>
          <a:p>
            <a:pPr lvl="1"/>
            <a:r>
              <a:rPr lang="en-US" dirty="0"/>
              <a:t>OBSs deployed by ONC</a:t>
            </a:r>
          </a:p>
          <a:p>
            <a:pPr lvl="1"/>
            <a:r>
              <a:rPr lang="en-US" dirty="0"/>
              <a:t>ONC funded OBS drop fees</a:t>
            </a:r>
          </a:p>
          <a:p>
            <a:r>
              <a:rPr lang="en-US" dirty="0"/>
              <a:t>2025 </a:t>
            </a:r>
          </a:p>
          <a:p>
            <a:pPr lvl="1"/>
            <a:r>
              <a:rPr lang="en-US" dirty="0"/>
              <a:t>Working to secure Canadian ship time</a:t>
            </a:r>
          </a:p>
          <a:p>
            <a:pPr lvl="1"/>
            <a:r>
              <a:rPr lang="en-US" dirty="0"/>
              <a:t>US funding for OBS drop fees</a:t>
            </a:r>
          </a:p>
          <a:p>
            <a:r>
              <a:rPr lang="en-US" dirty="0"/>
              <a:t>2026</a:t>
            </a:r>
          </a:p>
          <a:p>
            <a:pPr lvl="1"/>
            <a:r>
              <a:rPr lang="en-US" dirty="0"/>
              <a:t>US Ship Time Secured </a:t>
            </a:r>
          </a:p>
          <a:p>
            <a:r>
              <a:rPr lang="en-US" dirty="0"/>
              <a:t>2027-2029</a:t>
            </a:r>
          </a:p>
          <a:p>
            <a:pPr lvl="1"/>
            <a:r>
              <a:rPr lang="en-US" dirty="0"/>
              <a:t>Planning in progress</a:t>
            </a:r>
          </a:p>
        </p:txBody>
      </p:sp>
    </p:spTree>
    <p:extLst>
      <p:ext uri="{BB962C8B-B14F-4D97-AF65-F5344CB8AC3E}">
        <p14:creationId xmlns:p14="http://schemas.microsoft.com/office/powerpoint/2010/main" val="283070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5EBFA-6A0A-E535-9328-765BDE188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91A92-E850-5EDB-FBF3-4463DEB43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AI-aided Catalog Building</a:t>
            </a:r>
          </a:p>
          <a:p>
            <a:pPr lvl="1"/>
            <a:r>
              <a:rPr lang="en-US" dirty="0"/>
              <a:t>Led by Miao Zhang</a:t>
            </a:r>
          </a:p>
          <a:p>
            <a:pPr lvl="1"/>
            <a:r>
              <a:rPr lang="en-US" dirty="0"/>
              <a:t>Talk this afternoon by Jesse Hutchinson and Miao Zhang</a:t>
            </a:r>
          </a:p>
          <a:p>
            <a:r>
              <a:rPr lang="en-US" dirty="0"/>
              <a:t>Time Lapse Imaging of Structure</a:t>
            </a:r>
          </a:p>
          <a:p>
            <a:pPr lvl="1"/>
            <a:r>
              <a:rPr lang="en-US" dirty="0"/>
              <a:t>Single station ambient noise cross-correlations </a:t>
            </a:r>
          </a:p>
          <a:p>
            <a:pPr lvl="1"/>
            <a:r>
              <a:rPr lang="en-US" dirty="0"/>
              <a:t>Inter station ambient noise cross-correlations</a:t>
            </a:r>
          </a:p>
          <a:p>
            <a:r>
              <a:rPr lang="en-US" dirty="0" err="1"/>
              <a:t>Multiplet</a:t>
            </a:r>
            <a:r>
              <a:rPr lang="en-US" dirty="0"/>
              <a:t> Earthquake Analysis</a:t>
            </a:r>
          </a:p>
          <a:p>
            <a:pPr lvl="1"/>
            <a:r>
              <a:rPr lang="en-US" dirty="0"/>
              <a:t>Burst-type repeaters</a:t>
            </a:r>
          </a:p>
          <a:p>
            <a:pPr lvl="1"/>
            <a:r>
              <a:rPr lang="en-US" dirty="0"/>
              <a:t>Continuous-type repeaters</a:t>
            </a:r>
          </a:p>
        </p:txBody>
      </p:sp>
    </p:spTree>
    <p:extLst>
      <p:ext uri="{BB962C8B-B14F-4D97-AF65-F5344CB8AC3E}">
        <p14:creationId xmlns:p14="http://schemas.microsoft.com/office/powerpoint/2010/main" val="3979275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14D5E-16F0-E7C9-736A-AAF1D0FDB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92" y="365125"/>
            <a:ext cx="3530680" cy="2004449"/>
          </a:xfrm>
        </p:spPr>
        <p:txBody>
          <a:bodyPr/>
          <a:lstStyle/>
          <a:p>
            <a:r>
              <a:rPr lang="en-US" dirty="0"/>
              <a:t>Current State of Seismicity</a:t>
            </a:r>
          </a:p>
        </p:txBody>
      </p:sp>
      <p:pic>
        <p:nvPicPr>
          <p:cNvPr id="7" name="Google Shape;98;p18">
            <a:extLst>
              <a:ext uri="{FF2B5EF4-FFF2-40B4-BE49-F238E27FC236}">
                <a16:creationId xmlns:a16="http://schemas.microsoft.com/office/drawing/2014/main" id="{623B36CA-F5FF-28A1-4608-297A17EA0E3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873" r="26777"/>
          <a:stretch/>
        </p:blipFill>
        <p:spPr>
          <a:xfrm>
            <a:off x="7795364" y="86161"/>
            <a:ext cx="3344450" cy="677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etails are in the caption following the image">
            <a:extLst>
              <a:ext uri="{FF2B5EF4-FFF2-40B4-BE49-F238E27FC236}">
                <a16:creationId xmlns:a16="http://schemas.microsoft.com/office/drawing/2014/main" id="{F8A61C3B-1247-FE94-F253-454369616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11" r="1869" b="44762"/>
          <a:stretch/>
        </p:blipFill>
        <p:spPr bwMode="auto">
          <a:xfrm>
            <a:off x="11250522" y="1196976"/>
            <a:ext cx="544286" cy="37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62A76C-400B-BB19-6ECA-D663B7179295}"/>
              </a:ext>
            </a:extLst>
          </p:cNvPr>
          <p:cNvSpPr txBox="1"/>
          <p:nvPr/>
        </p:nvSpPr>
        <p:spPr>
          <a:xfrm rot="16200000">
            <a:off x="10756607" y="3099394"/>
            <a:ext cx="2384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Earthquake Density, km</a:t>
            </a:r>
            <a:r>
              <a:rPr lang="en-US" sz="1400" baseline="30000" dirty="0"/>
              <a:t>-2</a:t>
            </a:r>
            <a:r>
              <a:rPr lang="en-US" sz="1400" dirty="0"/>
              <a:t> yr</a:t>
            </a:r>
            <a:r>
              <a:rPr lang="en-US" sz="1400" baseline="30000" dirty="0"/>
              <a:t>-1</a:t>
            </a:r>
            <a:endParaRPr lang="en-US" sz="1400" dirty="0"/>
          </a:p>
        </p:txBody>
      </p:sp>
      <p:pic>
        <p:nvPicPr>
          <p:cNvPr id="5" name="Picture 4" descr="A map of a geological survey&#10;&#10;Description automatically generated with medium confidence">
            <a:extLst>
              <a:ext uri="{FF2B5EF4-FFF2-40B4-BE49-F238E27FC236}">
                <a16:creationId xmlns:a16="http://schemas.microsoft.com/office/drawing/2014/main" id="{CA7B91D6-AE7D-1F1E-FB34-23CA87890C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055" r="44485" b="6483"/>
          <a:stretch/>
        </p:blipFill>
        <p:spPr>
          <a:xfrm>
            <a:off x="3680015" y="0"/>
            <a:ext cx="3530680" cy="6704562"/>
          </a:xfrm>
          <a:prstGeom prst="rect">
            <a:avLst/>
          </a:prstGeom>
        </p:spPr>
      </p:pic>
      <p:pic>
        <p:nvPicPr>
          <p:cNvPr id="6" name="Picture 5" descr="A map of a geological survey&#10;&#10;Description automatically generated with medium confidence">
            <a:extLst>
              <a:ext uri="{FF2B5EF4-FFF2-40B4-BE49-F238E27FC236}">
                <a16:creationId xmlns:a16="http://schemas.microsoft.com/office/drawing/2014/main" id="{169178C2-F122-B8B6-87F0-CE6F592DEF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3517" r="44485" b="-1"/>
          <a:stretch/>
        </p:blipFill>
        <p:spPr>
          <a:xfrm rot="16200000">
            <a:off x="5564375" y="4540157"/>
            <a:ext cx="3877311" cy="5860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9857B8-F12A-CFC5-1F88-EBCD5CE45CB5}"/>
              </a:ext>
            </a:extLst>
          </p:cNvPr>
          <p:cNvSpPr txBox="1"/>
          <p:nvPr/>
        </p:nvSpPr>
        <p:spPr>
          <a:xfrm>
            <a:off x="8620557" y="153438"/>
            <a:ext cx="219771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UW Catalog (Krauss et al.)</a:t>
            </a:r>
          </a:p>
          <a:p>
            <a:r>
              <a:rPr lang="en-US" sz="1400" dirty="0"/>
              <a:t>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666A6D-EFB3-7684-9EDE-E34C3A9C4CE3}"/>
              </a:ext>
            </a:extLst>
          </p:cNvPr>
          <p:cNvSpPr txBox="1"/>
          <p:nvPr/>
        </p:nvSpPr>
        <p:spPr>
          <a:xfrm>
            <a:off x="4422056" y="153438"/>
            <a:ext cx="261962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Canadian Earthquake Catalog</a:t>
            </a:r>
            <a:r>
              <a:rPr lang="en-US" sz="1400" dirty="0">
                <a:effectLst/>
              </a:rPr>
              <a:t> </a:t>
            </a:r>
          </a:p>
          <a:p>
            <a:r>
              <a:rPr lang="en-US" sz="1400" dirty="0"/>
              <a:t>Dec 2023-Jul 2024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5AA824E-FB39-5228-D51F-83456C7BE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"/>
          <a:stretch/>
        </p:blipFill>
        <p:spPr bwMode="auto">
          <a:xfrm>
            <a:off x="155047" y="3475128"/>
            <a:ext cx="3817186" cy="301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C8B1E3-326A-8C31-DC7A-A74EADB724C9}"/>
              </a:ext>
            </a:extLst>
          </p:cNvPr>
          <p:cNvSpPr txBox="1"/>
          <p:nvPr/>
        </p:nvSpPr>
        <p:spPr>
          <a:xfrm>
            <a:off x="731010" y="4061760"/>
            <a:ext cx="219771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UW Catalog (Krauss et al.)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7118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5633" y="1811634"/>
            <a:ext cx="3326067" cy="4471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" y="1862862"/>
            <a:ext cx="3228633" cy="436920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 txBox="1"/>
          <p:nvPr/>
        </p:nvSpPr>
        <p:spPr>
          <a:xfrm>
            <a:off x="204000" y="1537633"/>
            <a:ext cx="1074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</a:rPr>
              <a:t>2022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70" name="Google Shape;170;p24"/>
          <p:cNvSpPr txBox="1"/>
          <p:nvPr/>
        </p:nvSpPr>
        <p:spPr>
          <a:xfrm>
            <a:off x="3228633" y="1537633"/>
            <a:ext cx="1074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</a:rPr>
              <a:t>2024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71" name="Google Shape;171;p24"/>
          <p:cNvSpPr txBox="1"/>
          <p:nvPr/>
        </p:nvSpPr>
        <p:spPr>
          <a:xfrm>
            <a:off x="7443300" y="1196067"/>
            <a:ext cx="4163600" cy="5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</a:rPr>
              <a:t>Signs of impending rupture:</a:t>
            </a:r>
            <a:endParaRPr sz="2400">
              <a:solidFill>
                <a:schemeClr val="dk1"/>
              </a:solidFill>
            </a:endParaRPr>
          </a:p>
          <a:p>
            <a:pPr marL="609585" indent="-457189">
              <a:buClr>
                <a:srgbClr val="6AA84F"/>
              </a:buClr>
              <a:buSzPts val="1800"/>
              <a:buChar char="●"/>
            </a:pPr>
            <a:r>
              <a:rPr lang="en" sz="2400">
                <a:solidFill>
                  <a:srgbClr val="6AA84F"/>
                </a:solidFill>
              </a:rPr>
              <a:t>Exponentially increasing seismicity rates</a:t>
            </a:r>
            <a:endParaRPr sz="2400">
              <a:solidFill>
                <a:srgbClr val="6AA84F"/>
              </a:solidFill>
            </a:endParaRPr>
          </a:p>
          <a:p>
            <a:pPr marL="609585" indent="-457189">
              <a:buClr>
                <a:srgbClr val="6AA84F"/>
              </a:buClr>
              <a:buSzPts val="1800"/>
              <a:buChar char="●"/>
            </a:pPr>
            <a:r>
              <a:rPr lang="en" sz="2400">
                <a:solidFill>
                  <a:srgbClr val="6AA84F"/>
                </a:solidFill>
              </a:rPr>
              <a:t>More on-axis seismicity outside of the central segment</a:t>
            </a:r>
            <a:endParaRPr sz="2400">
              <a:solidFill>
                <a:srgbClr val="6AA84F"/>
              </a:solidFill>
            </a:endParaRPr>
          </a:p>
          <a:p>
            <a:endParaRPr sz="2400">
              <a:solidFill>
                <a:schemeClr val="dk1"/>
              </a:solidFill>
            </a:endParaRPr>
          </a:p>
          <a:p>
            <a:r>
              <a:rPr lang="en" sz="2400">
                <a:solidFill>
                  <a:schemeClr val="dk1"/>
                </a:solidFill>
              </a:rPr>
              <a:t>Which portion will rupture first?</a:t>
            </a:r>
            <a:endParaRPr sz="2400">
              <a:solidFill>
                <a:schemeClr val="dk1"/>
              </a:solidFill>
            </a:endParaRPr>
          </a:p>
          <a:p>
            <a:r>
              <a:rPr lang="en" sz="2400">
                <a:solidFill>
                  <a:schemeClr val="dk1"/>
                </a:solidFill>
              </a:rPr>
              <a:t>Central/Southern?</a:t>
            </a:r>
            <a:endParaRPr sz="2400">
              <a:solidFill>
                <a:schemeClr val="dk1"/>
              </a:solidFill>
            </a:endParaRPr>
          </a:p>
          <a:p>
            <a:pPr marL="609585" indent="-457189">
              <a:buClr>
                <a:srgbClr val="6AA84F"/>
              </a:buClr>
              <a:buSzPts val="1800"/>
              <a:buChar char="●"/>
            </a:pPr>
            <a:r>
              <a:rPr lang="en" sz="2400">
                <a:solidFill>
                  <a:srgbClr val="6AA84F"/>
                </a:solidFill>
              </a:rPr>
              <a:t>Probably! But anything could happen.</a:t>
            </a:r>
            <a:endParaRPr sz="2400">
              <a:solidFill>
                <a:srgbClr val="6AA84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C675EF-B320-FBA8-BFBA-4D913C0DD455}"/>
              </a:ext>
            </a:extLst>
          </p:cNvPr>
          <p:cNvSpPr txBox="1"/>
          <p:nvPr/>
        </p:nvSpPr>
        <p:spPr>
          <a:xfrm>
            <a:off x="8662219" y="6232067"/>
            <a:ext cx="2812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courtesy Zoe Krauss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657579-B7EC-4594-E34D-287928A84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Rapidly Increasing Seismicity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1A483-E748-756C-6C11-2E11B2A97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Cabled Network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BCCC8EF-D33C-B2A1-FFD9-0702815FB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35" y="1690688"/>
            <a:ext cx="5043324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Advantages</a:t>
            </a:r>
          </a:p>
          <a:p>
            <a:r>
              <a:rPr lang="en-US" dirty="0"/>
              <a:t>Sustained</a:t>
            </a:r>
          </a:p>
          <a:p>
            <a:r>
              <a:rPr lang="en-US" dirty="0"/>
              <a:t>Real Time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Limitations</a:t>
            </a:r>
          </a:p>
          <a:p>
            <a:r>
              <a:rPr lang="en-US" dirty="0"/>
              <a:t>Small size &amp; spatial footprint</a:t>
            </a:r>
          </a:p>
          <a:p>
            <a:pPr lvl="1"/>
            <a:r>
              <a:rPr lang="en-US" dirty="0"/>
              <a:t>Earthquake depths</a:t>
            </a:r>
          </a:p>
          <a:p>
            <a:pPr lvl="1"/>
            <a:r>
              <a:rPr lang="en-US" dirty="0"/>
              <a:t>Focal mechanisms</a:t>
            </a:r>
          </a:p>
        </p:txBody>
      </p:sp>
      <p:pic>
        <p:nvPicPr>
          <p:cNvPr id="7" name="image2.png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292EC0C-F0C3-A42B-B7A2-D41F01D377B9}"/>
              </a:ext>
            </a:extLst>
          </p:cNvPr>
          <p:cNvPicPr/>
          <p:nvPr/>
        </p:nvPicPr>
        <p:blipFill>
          <a:blip r:embed="rId2"/>
          <a:srcRect l="44551" t="23667" r="1923" b="28142"/>
          <a:stretch>
            <a:fillRect/>
          </a:stretch>
        </p:blipFill>
        <p:spPr>
          <a:xfrm>
            <a:off x="5290379" y="828305"/>
            <a:ext cx="5043324" cy="5873667"/>
          </a:xfrm>
          <a:prstGeom prst="rect">
            <a:avLst/>
          </a:prstGeom>
          <a:ln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A08B92-CB4A-FA12-BDCF-DBEA906DAC0A}"/>
              </a:ext>
            </a:extLst>
          </p:cNvPr>
          <p:cNvSpPr txBox="1"/>
          <p:nvPr/>
        </p:nvSpPr>
        <p:spPr>
          <a:xfrm>
            <a:off x="8927690" y="6332640"/>
            <a:ext cx="2812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courtesy Zoe Krauss</a:t>
            </a:r>
          </a:p>
        </p:txBody>
      </p:sp>
    </p:spTree>
    <p:extLst>
      <p:ext uri="{BB962C8B-B14F-4D97-AF65-F5344CB8AC3E}">
        <p14:creationId xmlns:p14="http://schemas.microsoft.com/office/powerpoint/2010/main" val="3151347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32BF8-0DBA-0BAF-C632-0A7363C6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39" y="266043"/>
            <a:ext cx="7548716" cy="1325563"/>
          </a:xfrm>
        </p:spPr>
        <p:txBody>
          <a:bodyPr/>
          <a:lstStyle/>
          <a:p>
            <a:r>
              <a:rPr lang="en-US" dirty="0"/>
              <a:t>Importance of earthquake depths &amp; focal mechanisms</a:t>
            </a:r>
          </a:p>
        </p:txBody>
      </p:sp>
      <p:pic>
        <p:nvPicPr>
          <p:cNvPr id="4" name="image3.png" descr="A graph of a number of earthquake&#10;&#10;Description automatically generated with medium confidence">
            <a:extLst>
              <a:ext uri="{FF2B5EF4-FFF2-40B4-BE49-F238E27FC236}">
                <a16:creationId xmlns:a16="http://schemas.microsoft.com/office/drawing/2014/main" id="{F6F9756D-23A7-622A-9DC3-F00671EE3D31}"/>
              </a:ext>
            </a:extLst>
          </p:cNvPr>
          <p:cNvPicPr/>
          <p:nvPr/>
        </p:nvPicPr>
        <p:blipFill>
          <a:blip r:embed="rId2"/>
          <a:srcRect l="3571" r="1923" b="4035"/>
          <a:stretch>
            <a:fillRect/>
          </a:stretch>
        </p:blipFill>
        <p:spPr>
          <a:xfrm>
            <a:off x="266997" y="1580442"/>
            <a:ext cx="4218561" cy="5248105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A5113C-8DE9-F2D2-7427-1F9106387FC9}"/>
              </a:ext>
            </a:extLst>
          </p:cNvPr>
          <p:cNvSpPr txBox="1"/>
          <p:nvPr/>
        </p:nvSpPr>
        <p:spPr>
          <a:xfrm>
            <a:off x="4752054" y="2014289"/>
            <a:ext cx="36643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Earthquakes Near the Axial Magma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Magmatic Inflation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Hydrothermal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Tectonic Extension</a:t>
            </a:r>
          </a:p>
          <a:p>
            <a:endParaRPr lang="en-US" sz="2400" dirty="0"/>
          </a:p>
          <a:p>
            <a:r>
              <a:rPr lang="en-US" sz="2400" b="1" dirty="0"/>
              <a:t>Shallow Earthquakes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Tectonic Extension </a:t>
            </a:r>
          </a:p>
          <a:p>
            <a:endParaRPr lang="en-US" sz="2400" dirty="0"/>
          </a:p>
          <a:p>
            <a:r>
              <a:rPr lang="en-US" sz="2400" b="1" dirty="0"/>
              <a:t>Focal Mechanisms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distinguish cause of seismicity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27BA28-D5E7-83FF-62C6-56D04C1A9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078" y="365125"/>
            <a:ext cx="4165600" cy="6578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DDAD22-5014-C628-3266-FDDDA67A0E0F}"/>
              </a:ext>
            </a:extLst>
          </p:cNvPr>
          <p:cNvSpPr txBox="1"/>
          <p:nvPr/>
        </p:nvSpPr>
        <p:spPr>
          <a:xfrm>
            <a:off x="3120922" y="6591957"/>
            <a:ext cx="2092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Krauss et al., 2023</a:t>
            </a:r>
          </a:p>
        </p:txBody>
      </p:sp>
    </p:spTree>
    <p:extLst>
      <p:ext uri="{BB962C8B-B14F-4D97-AF65-F5344CB8AC3E}">
        <p14:creationId xmlns:p14="http://schemas.microsoft.com/office/powerpoint/2010/main" val="1706158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19384-2471-A716-ACFF-63D96926F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Questions for an Expanded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AB860-293A-E056-4BD8-E1F57AAE2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marR="0" lvl="0" indent="-342900" algn="just">
              <a:spcAft>
                <a:spcPts val="300"/>
              </a:spcAft>
              <a:buFont typeface="Symbol" pitchFamily="2" charset="2"/>
              <a:buChar char=""/>
            </a:pPr>
            <a:r>
              <a:rPr lang="en-US" b="1" dirty="0">
                <a:effectLst/>
                <a:ea typeface="Times New Roman" panose="02020603050405020304" pitchFamily="18" charset="0"/>
              </a:rPr>
              <a:t>Are diking events at the Endeavour triggered by extensional stresses, or magmatic pressures from a centralized source?</a:t>
            </a:r>
          </a:p>
          <a:p>
            <a:pPr marL="342900" marR="0" lvl="0" indent="-342900" algn="just">
              <a:spcAft>
                <a:spcPts val="300"/>
              </a:spcAft>
              <a:buFont typeface="Symbol" pitchFamily="2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</a:rPr>
              <a:t>Do temporal changes in seismicity &amp; seismic velocity show evidence for precursory aseismic strain before diking or ridge extension events? </a:t>
            </a:r>
          </a:p>
          <a:p>
            <a:pPr marL="342900" marR="0" lvl="0" indent="-342900" algn="just">
              <a:spcAft>
                <a:spcPts val="300"/>
              </a:spcAft>
              <a:buFont typeface="Symbol" pitchFamily="2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</a:rPr>
              <a:t>Is CO</a:t>
            </a:r>
            <a:r>
              <a:rPr lang="en-US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en-US" dirty="0">
                <a:effectLst/>
                <a:ea typeface="Times New Roman" panose="02020603050405020304" pitchFamily="18" charset="0"/>
              </a:rPr>
              <a:t> exsolution linked to off-axis seismicity at the Endeavour? </a:t>
            </a:r>
          </a:p>
          <a:p>
            <a:pPr marL="342900" marR="0" lvl="0" indent="-342900" algn="just">
              <a:spcAft>
                <a:spcPts val="300"/>
              </a:spcAft>
              <a:buFont typeface="Symbol" pitchFamily="2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</a:rPr>
              <a:t>Is the permeability beneath the Endeavour hydrothermal vent fields enhanced by the nearby propagating rifts?</a:t>
            </a:r>
          </a:p>
        </p:txBody>
      </p:sp>
    </p:spTree>
    <p:extLst>
      <p:ext uri="{BB962C8B-B14F-4D97-AF65-F5344CB8AC3E}">
        <p14:creationId xmlns:p14="http://schemas.microsoft.com/office/powerpoint/2010/main" val="3075683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9"/>
          <p:cNvPicPr preferRelativeResize="0"/>
          <p:nvPr/>
        </p:nvPicPr>
        <p:blipFill rotWithShape="1">
          <a:blip r:embed="rId3">
            <a:alphaModFix/>
          </a:blip>
          <a:srcRect l="50404"/>
          <a:stretch/>
        </p:blipFill>
        <p:spPr>
          <a:xfrm>
            <a:off x="4442290" y="1917237"/>
            <a:ext cx="2966132" cy="39262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 txBox="1"/>
          <p:nvPr/>
        </p:nvSpPr>
        <p:spPr>
          <a:xfrm>
            <a:off x="4640033" y="922533"/>
            <a:ext cx="699205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i="1" dirty="0">
                <a:solidFill>
                  <a:schemeClr val="dk1"/>
                </a:solidFill>
              </a:rPr>
              <a:t>North segment rupture Jan-March 2005: 1000s of earthquakes migrating 10s of kilometers </a:t>
            </a:r>
            <a:r>
              <a:rPr lang="en" sz="2400" b="1" i="1" dirty="0">
                <a:solidFill>
                  <a:schemeClr val="dk1"/>
                </a:solidFill>
              </a:rPr>
              <a:t>south</a:t>
            </a:r>
            <a:endParaRPr sz="2400" b="1" i="1" dirty="0">
              <a:solidFill>
                <a:schemeClr val="dk1"/>
              </a:solidFill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1624" y="2046076"/>
            <a:ext cx="2966132" cy="3797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 rotWithShape="1">
          <a:blip r:embed="rId5">
            <a:alphaModFix/>
          </a:blip>
          <a:srcRect r="26777"/>
          <a:stretch/>
        </p:blipFill>
        <p:spPr>
          <a:xfrm>
            <a:off x="0" y="917467"/>
            <a:ext cx="2567051" cy="552206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/>
          <p:nvPr/>
        </p:nvSpPr>
        <p:spPr>
          <a:xfrm rot="1210073">
            <a:off x="1822480" y="3102949"/>
            <a:ext cx="158945" cy="973665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16" name="Google Shape;116;p19"/>
          <p:cNvSpPr/>
          <p:nvPr/>
        </p:nvSpPr>
        <p:spPr>
          <a:xfrm rot="768640">
            <a:off x="2111545" y="1871229"/>
            <a:ext cx="158752" cy="1231876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17" name="Google Shape;117;p19"/>
          <p:cNvSpPr/>
          <p:nvPr/>
        </p:nvSpPr>
        <p:spPr>
          <a:xfrm rot="216626">
            <a:off x="1621911" y="4079228"/>
            <a:ext cx="209616" cy="1555465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18" name="Google Shape;118;p19"/>
          <p:cNvSpPr txBox="1"/>
          <p:nvPr/>
        </p:nvSpPr>
        <p:spPr>
          <a:xfrm>
            <a:off x="2514533" y="2317034"/>
            <a:ext cx="3978000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733"/>
              <a:t>Ruptured in 2005</a:t>
            </a:r>
            <a:endParaRPr sz="1733"/>
          </a:p>
        </p:txBody>
      </p:sp>
      <p:sp>
        <p:nvSpPr>
          <p:cNvPr id="119" name="Google Shape;119;p19"/>
          <p:cNvSpPr txBox="1"/>
          <p:nvPr/>
        </p:nvSpPr>
        <p:spPr>
          <a:xfrm>
            <a:off x="2533267" y="3431900"/>
            <a:ext cx="3978000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733"/>
              <a:t>Ruptured in 1999</a:t>
            </a:r>
            <a:endParaRPr sz="1733"/>
          </a:p>
        </p:txBody>
      </p:sp>
      <p:sp>
        <p:nvSpPr>
          <p:cNvPr id="120" name="Google Shape;120;p19"/>
          <p:cNvSpPr txBox="1"/>
          <p:nvPr/>
        </p:nvSpPr>
        <p:spPr>
          <a:xfrm>
            <a:off x="2545100" y="4622534"/>
            <a:ext cx="3978000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733"/>
              <a:t>Ruptured in 2000</a:t>
            </a:r>
            <a:endParaRPr sz="1733"/>
          </a:p>
        </p:txBody>
      </p:sp>
      <p:sp>
        <p:nvSpPr>
          <p:cNvPr id="121" name="Google Shape;121;p19"/>
          <p:cNvSpPr txBox="1"/>
          <p:nvPr/>
        </p:nvSpPr>
        <p:spPr>
          <a:xfrm>
            <a:off x="8597683" y="5775601"/>
            <a:ext cx="30344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i="1" dirty="0">
                <a:solidFill>
                  <a:srgbClr val="000000"/>
                </a:solidFill>
              </a:rPr>
              <a:t>Krauss et al., 2023, JGR</a:t>
            </a:r>
            <a:endParaRPr sz="2000" i="1" dirty="0">
              <a:solidFill>
                <a:srgbClr val="000000"/>
              </a:solidFill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0" y="0"/>
            <a:ext cx="12192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</a:rPr>
              <a:t>Nearly 20 years since the last rupture, we can begin to anticipate a subsequent event.</a:t>
            </a:r>
            <a:endParaRPr sz="240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2400">
                <a:solidFill>
                  <a:schemeClr val="dk1"/>
                </a:solidFill>
              </a:rPr>
              <a:t>What should we be looking for?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4490367" y="6164400"/>
            <a:ext cx="37012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solidFill>
                  <a:schemeClr val="dk1"/>
                </a:solidFill>
              </a:rPr>
              <a:t>*non-extrusive magmatism!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FA6287-4D19-5828-DBAA-335D17AA3C8F}"/>
              </a:ext>
            </a:extLst>
          </p:cNvPr>
          <p:cNvSpPr txBox="1"/>
          <p:nvPr/>
        </p:nvSpPr>
        <p:spPr>
          <a:xfrm>
            <a:off x="9252155" y="6406534"/>
            <a:ext cx="2812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courtesy Zoe Krauss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B2C2D-4889-134D-239E-FEA262AEE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1D823-1E6E-B79F-81C8-398DB102B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Questions for an Expanded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48C6-4560-9BFD-AA61-A30E0789D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marR="0" lvl="0" indent="-342900" algn="just">
              <a:spcAft>
                <a:spcPts val="300"/>
              </a:spcAft>
              <a:buFont typeface="Symbol" pitchFamily="2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</a:rPr>
              <a:t>Are diking events at the Endeavour triggered by extensional stresses, or magmatic pressures from a centralized source?</a:t>
            </a:r>
          </a:p>
          <a:p>
            <a:pPr marL="342900" marR="0" lvl="0" indent="-342900" algn="just">
              <a:spcAft>
                <a:spcPts val="300"/>
              </a:spcAft>
              <a:buFont typeface="Symbol" pitchFamily="2" charset="2"/>
              <a:buChar char=""/>
            </a:pPr>
            <a:r>
              <a:rPr lang="en-US" b="1" dirty="0">
                <a:effectLst/>
                <a:ea typeface="Times New Roman" panose="02020603050405020304" pitchFamily="18" charset="0"/>
              </a:rPr>
              <a:t>Do temporal changes in seismicity &amp; seismic velocity show evidence for precursory aseismic strain before diking or ridge extension events? </a:t>
            </a:r>
          </a:p>
          <a:p>
            <a:pPr marL="342900" marR="0" lvl="0" indent="-342900" algn="just">
              <a:spcAft>
                <a:spcPts val="300"/>
              </a:spcAft>
              <a:buFont typeface="Symbol" pitchFamily="2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</a:rPr>
              <a:t>Is CO</a:t>
            </a:r>
            <a:r>
              <a:rPr lang="en-US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en-US" dirty="0">
                <a:effectLst/>
                <a:ea typeface="Times New Roman" panose="02020603050405020304" pitchFamily="18" charset="0"/>
              </a:rPr>
              <a:t> exsolution linked to off-axis seismicity at the Endeavour? </a:t>
            </a:r>
          </a:p>
          <a:p>
            <a:pPr marL="342900" marR="0" lvl="0" indent="-342900" algn="just">
              <a:spcAft>
                <a:spcPts val="300"/>
              </a:spcAft>
              <a:buFont typeface="Symbol" pitchFamily="2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</a:rPr>
              <a:t>Is the permeability beneath the Endeavour hydrothermal vent fields enhanced by the nearby propagating rifts?</a:t>
            </a:r>
          </a:p>
        </p:txBody>
      </p:sp>
    </p:spTree>
    <p:extLst>
      <p:ext uri="{BB962C8B-B14F-4D97-AF65-F5344CB8AC3E}">
        <p14:creationId xmlns:p14="http://schemas.microsoft.com/office/powerpoint/2010/main" val="2739182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B4424-7947-F611-8F6D-89A9732CC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Repeating Microearthquakes: Fault Creep &amp; Fluid Processes </a:t>
            </a:r>
          </a:p>
        </p:txBody>
      </p:sp>
      <p:pic>
        <p:nvPicPr>
          <p:cNvPr id="4" name="image4.png" descr="A screenshot of a data analysis&#10;&#10;Description automatically generated">
            <a:extLst>
              <a:ext uri="{FF2B5EF4-FFF2-40B4-BE49-F238E27FC236}">
                <a16:creationId xmlns:a16="http://schemas.microsoft.com/office/drawing/2014/main" id="{F3DC68E4-FD01-75C0-F3B9-4B94B2E60D51}"/>
              </a:ext>
            </a:extLst>
          </p:cNvPr>
          <p:cNvPicPr/>
          <p:nvPr/>
        </p:nvPicPr>
        <p:blipFill rotWithShape="1">
          <a:blip r:embed="rId2"/>
          <a:srcRect l="1416" t="4329" r="2822"/>
          <a:stretch/>
        </p:blipFill>
        <p:spPr bwMode="auto">
          <a:xfrm>
            <a:off x="1192161" y="1690688"/>
            <a:ext cx="9013723" cy="51567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9C436C-39D6-076F-3769-C23EA4A0E329}"/>
              </a:ext>
            </a:extLst>
          </p:cNvPr>
          <p:cNvSpPr txBox="1"/>
          <p:nvPr/>
        </p:nvSpPr>
        <p:spPr>
          <a:xfrm>
            <a:off x="9232490" y="6409047"/>
            <a:ext cx="2812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courtesy Zoe Krauss</a:t>
            </a:r>
          </a:p>
        </p:txBody>
      </p:sp>
    </p:spTree>
    <p:extLst>
      <p:ext uri="{BB962C8B-B14F-4D97-AF65-F5344CB8AC3E}">
        <p14:creationId xmlns:p14="http://schemas.microsoft.com/office/powerpoint/2010/main" val="3247380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834</Words>
  <Application>Microsoft Macintosh PowerPoint</Application>
  <PresentationFormat>Widescreen</PresentationFormat>
  <Paragraphs>143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Symbol</vt:lpstr>
      <vt:lpstr>Times New Roman</vt:lpstr>
      <vt:lpstr>Office Theme</vt:lpstr>
      <vt:lpstr>Collaborative Canadian-US OBS experiment EXTension on the ENDeavour Segment (EXTEND): Illuminating the seafloor spreading cycle</vt:lpstr>
      <vt:lpstr>Current State of Seismicity</vt:lpstr>
      <vt:lpstr>Rapidly Increasing Seismicity</vt:lpstr>
      <vt:lpstr>Cabled Network</vt:lpstr>
      <vt:lpstr>Importance of earthquake depths &amp; focal mechanisms</vt:lpstr>
      <vt:lpstr>Science Questions for an Expanded Network</vt:lpstr>
      <vt:lpstr>PowerPoint Presentation</vt:lpstr>
      <vt:lpstr>Science Questions for an Expanded Network</vt:lpstr>
      <vt:lpstr>Repeating Microearthquakes: Fault Creep &amp; Fluid Processes </vt:lpstr>
      <vt:lpstr>Ambient Noise Cross-Correlation</vt:lpstr>
      <vt:lpstr>Science Questions for an Expanded Network</vt:lpstr>
      <vt:lpstr>Role of CO2 in controlling magmatic systems</vt:lpstr>
      <vt:lpstr>Seismic signature of CO2 exsolution</vt:lpstr>
      <vt:lpstr>Science Questions for an Expanded Network</vt:lpstr>
      <vt:lpstr>Effects of the propagating rifts on the ridge axis</vt:lpstr>
      <vt:lpstr>Experiment Design</vt:lpstr>
      <vt:lpstr>Logistics</vt:lpstr>
      <vt:lpstr>Data 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William Wilcock</dc:creator>
  <cp:lastModifiedBy>William Wilcock</cp:lastModifiedBy>
  <cp:revision>4</cp:revision>
  <dcterms:created xsi:type="dcterms:W3CDTF">2024-11-11T17:15:51Z</dcterms:created>
  <dcterms:modified xsi:type="dcterms:W3CDTF">2024-11-11T19:01:01Z</dcterms:modified>
</cp:coreProperties>
</file>