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67" r:id="rId3"/>
    <p:sldId id="258" r:id="rId4"/>
    <p:sldId id="259" r:id="rId5"/>
    <p:sldId id="260" r:id="rId6"/>
    <p:sldId id="264" r:id="rId7"/>
    <p:sldId id="268" r:id="rId8"/>
    <p:sldId id="261" r:id="rId9"/>
    <p:sldId id="262" r:id="rId10"/>
    <p:sldId id="266" r:id="rId11"/>
    <p:sldId id="269" r:id="rId1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3"/>
    <p:restoredTop sz="89049"/>
  </p:normalViewPr>
  <p:slideViewPr>
    <p:cSldViewPr snapToGrid="0">
      <p:cViewPr>
        <p:scale>
          <a:sx n="120" d="100"/>
          <a:sy n="120" d="100"/>
        </p:scale>
        <p:origin x="202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5C12A-267F-7646-BB5E-D2482C955187}" type="datetimeFigureOut">
              <a:rPr lang="en-US" smtClean="0"/>
              <a:t>11/9/24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B17C7-9E54-F04B-9798-B647D9C7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59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locally (sources of energy), globally (budgets)</a:t>
            </a:r>
          </a:p>
          <a:p>
            <a:r>
              <a:rPr lang="en-US" dirty="0"/>
              <a:t>2. parasites, symbionts, modifying OM</a:t>
            </a:r>
          </a:p>
          <a:p>
            <a:endParaRPr lang="en-US" dirty="0"/>
          </a:p>
          <a:p>
            <a:r>
              <a:rPr lang="en-US" dirty="0"/>
              <a:t>by sampling diffuse fluids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17C7-9E54-F04B-9798-B647D9C74D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39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En. Pacific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17C7-9E54-F04B-9798-B647D9C74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5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17C7-9E54-F04B-9798-B647D9C74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1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 that gradients are more gradual in tubeworms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17C7-9E54-F04B-9798-B647D9C74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84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FA224-030A-CF15-B419-9F423BC2E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B33E9C-E8CF-7C13-08DF-A2BA5CA23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C16AE9-839D-B14C-34E3-FB1FC1673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 that gradients are more gradual in tubeworms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851D4-8EAA-116F-382A-CB333D3BE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17C7-9E54-F04B-9798-B647D9C74D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2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17C7-9E54-F04B-9798-B647D9C74D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25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17C7-9E54-F04B-9798-B647D9C74D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5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88F47-3F98-A2C4-F053-27A39088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1F1833-2F20-F7D0-BD9C-0915951B9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43CED-CCD7-4655-DC89-197E39647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6D7BC-4E78-CD52-4DE2-75C6AB3D5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17C7-9E54-F04B-9798-B647D9C74D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5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7BCA7-343B-0221-837A-A2E93C75D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06ABA-9AB1-D7C6-49FC-B65449904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AA331-40D4-BFEB-F0CC-F6286FC5A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6C1D4-D2A5-F5EE-6EE2-7B543B8E5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B17C7-9E54-F04B-9798-B647D9C74D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3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3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4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5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1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8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9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8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6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850BE1-6FA3-A544-883F-EBE96FE4429D}" type="datetimeFigureOut">
              <a:rPr lang="en-US" smtClean="0"/>
              <a:t>11/9/24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004EA0-1D4A-2840-8826-A7DCE3493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8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coral reef&#10;&#10;Description automatically generated">
            <a:extLst>
              <a:ext uri="{FF2B5EF4-FFF2-40B4-BE49-F238E27FC236}">
                <a16:creationId xmlns:a16="http://schemas.microsoft.com/office/drawing/2014/main" id="{0EF9F78D-F06C-8A9C-23EB-8723D0A80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4" r="10223"/>
          <a:stretch/>
        </p:blipFill>
        <p:spPr>
          <a:xfrm>
            <a:off x="2348967" y="10"/>
            <a:ext cx="6793789" cy="5714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715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813EE-5119-6FB6-27B7-6A3104E4564B}"/>
              </a:ext>
            </a:extLst>
          </p:cNvPr>
          <p:cNvSpPr txBox="1"/>
          <p:nvPr/>
        </p:nvSpPr>
        <p:spPr>
          <a:xfrm>
            <a:off x="526716" y="356470"/>
            <a:ext cx="3877118" cy="1733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Microbial biogeochemical cycling at Endeavour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EA84C-28B6-AA85-E14A-DF7255DC481A}"/>
              </a:ext>
            </a:extLst>
          </p:cNvPr>
          <p:cNvSpPr txBox="1"/>
          <p:nvPr/>
        </p:nvSpPr>
        <p:spPr>
          <a:xfrm>
            <a:off x="526716" y="2394994"/>
            <a:ext cx="2866641" cy="9250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Sheryl Murdock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Arizona State University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sheryl.murdock@asu.edu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0A30F-A423-DF4C-CFC3-DBC88D06579D}"/>
              </a:ext>
            </a:extLst>
          </p:cNvPr>
          <p:cNvSpPr txBox="1"/>
          <p:nvPr/>
        </p:nvSpPr>
        <p:spPr>
          <a:xfrm>
            <a:off x="543285" y="4835310"/>
            <a:ext cx="2230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ONC Endeavour workshop</a:t>
            </a:r>
          </a:p>
          <a:p>
            <a:r>
              <a:rPr lang="en-US" sz="1400" i="1" dirty="0">
                <a:solidFill>
                  <a:srgbClr val="0070C0"/>
                </a:solidFill>
              </a:rPr>
              <a:t>12-14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68976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AA3A4-4D84-7FDA-488F-9DE675A20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00C5C2-B342-9C97-90DB-D668788961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4404034" y="-157182"/>
            <a:ext cx="4874795" cy="6458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E0C2E3-63A0-FAF8-5AAC-9A377FDB9A03}"/>
              </a:ext>
            </a:extLst>
          </p:cNvPr>
          <p:cNvSpPr txBox="1"/>
          <p:nvPr/>
        </p:nvSpPr>
        <p:spPr>
          <a:xfrm>
            <a:off x="243840" y="209006"/>
            <a:ext cx="4574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Upcoming Cruises</a:t>
            </a:r>
          </a:p>
          <a:p>
            <a:r>
              <a:rPr lang="en-US" sz="1600" i="1" dirty="0"/>
              <a:t>Possible use of Sentry to map tubeworm coverage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3FB60-111E-E66F-BDA8-C3CC891DE59F}"/>
              </a:ext>
            </a:extLst>
          </p:cNvPr>
          <p:cNvSpPr txBox="1"/>
          <p:nvPr/>
        </p:nvSpPr>
        <p:spPr>
          <a:xfrm>
            <a:off x="800431" y="1095387"/>
            <a:ext cx="6706155" cy="3513782"/>
          </a:xfrm>
          <a:prstGeom prst="rect">
            <a:avLst/>
          </a:prstGeom>
          <a:solidFill>
            <a:schemeClr val="bg1">
              <a:alpha val="84805"/>
            </a:schemeClr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2026 </a:t>
            </a:r>
            <a:r>
              <a:rPr lang="en-US" sz="2000" b="1" dirty="0"/>
              <a:t>(dates TBD)</a:t>
            </a:r>
            <a:r>
              <a:rPr lang="en-US" sz="2000" dirty="0"/>
              <a:t>, ROV Jason requested, 18 days on site</a:t>
            </a:r>
          </a:p>
          <a:p>
            <a:pPr marL="457200" indent="-457200">
              <a:buAutoNum type="arabicPlain" startAt="2026"/>
            </a:pPr>
            <a:endParaRPr lang="en-US" sz="500" dirty="0"/>
          </a:p>
          <a:p>
            <a:r>
              <a:rPr lang="en-US" i="1" dirty="0"/>
              <a:t>Objectives:</a:t>
            </a:r>
          </a:p>
          <a:p>
            <a:pPr marL="401638" lvl="1" indent="-2222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aseline="30000" dirty="0"/>
              <a:t>15</a:t>
            </a:r>
            <a:r>
              <a:rPr lang="en-US" dirty="0"/>
              <a:t>N tracer incubations</a:t>
            </a:r>
          </a:p>
          <a:p>
            <a:pPr marL="803275" lvl="1" indent="-285750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b="1" dirty="0"/>
              <a:t>Atmos</a:t>
            </a:r>
            <a:r>
              <a:rPr lang="en-US" dirty="0"/>
              <a:t>: Limited</a:t>
            </a:r>
          </a:p>
          <a:p>
            <a:pPr marL="803275" lvl="1" indent="-285750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b="1" i="1" dirty="0"/>
              <a:t>In situ</a:t>
            </a:r>
            <a:r>
              <a:rPr lang="en-US" i="1" dirty="0"/>
              <a:t>:  </a:t>
            </a:r>
            <a:r>
              <a:rPr lang="en-US" dirty="0"/>
              <a:t>Primary focus, measure all pathways of N transformation and assimilation</a:t>
            </a:r>
          </a:p>
          <a:p>
            <a:pPr marL="803275" lvl="1" indent="-285750"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401638" indent="-222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Pair incubations with gene expression (transcriptomics) profiles  -&gt;  who is doing what?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59B36-DA97-A2E5-09B9-E07A1961BEB8}"/>
              </a:ext>
            </a:extLst>
          </p:cNvPr>
          <p:cNvSpPr txBox="1"/>
          <p:nvPr/>
        </p:nvSpPr>
        <p:spPr>
          <a:xfrm>
            <a:off x="7811584" y="5438001"/>
            <a:ext cx="133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Clague et al 2020</a:t>
            </a:r>
          </a:p>
        </p:txBody>
      </p:sp>
    </p:spTree>
    <p:extLst>
      <p:ext uri="{BB962C8B-B14F-4D97-AF65-F5344CB8AC3E}">
        <p14:creationId xmlns:p14="http://schemas.microsoft.com/office/powerpoint/2010/main" val="866889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A4CD8-F203-93D9-FD4B-2A628DD07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2096CE-6582-6BE3-A779-F64740E2FC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4404034" y="-157182"/>
            <a:ext cx="4874795" cy="6458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B5684-1B5A-DEC6-F220-0CBD46348648}"/>
              </a:ext>
            </a:extLst>
          </p:cNvPr>
          <p:cNvSpPr txBox="1"/>
          <p:nvPr/>
        </p:nvSpPr>
        <p:spPr>
          <a:xfrm>
            <a:off x="243840" y="209006"/>
            <a:ext cx="4574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Upcoming Cruises</a:t>
            </a:r>
          </a:p>
          <a:p>
            <a:r>
              <a:rPr lang="en-US" sz="1600" i="1" dirty="0"/>
              <a:t>Possible use of Sentry to map tubeworm coverage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38C06-47C2-FACB-FD6B-BE1EEE0FD661}"/>
              </a:ext>
            </a:extLst>
          </p:cNvPr>
          <p:cNvSpPr txBox="1"/>
          <p:nvPr/>
        </p:nvSpPr>
        <p:spPr>
          <a:xfrm>
            <a:off x="800431" y="1095387"/>
            <a:ext cx="6706155" cy="3693319"/>
          </a:xfrm>
          <a:prstGeom prst="rect">
            <a:avLst/>
          </a:prstGeom>
          <a:solidFill>
            <a:schemeClr val="bg1">
              <a:alpha val="84805"/>
            </a:schemeClr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 few berths available…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2400" b="1" dirty="0">
                <a:solidFill>
                  <a:schemeClr val="accent1"/>
                </a:solidFill>
              </a:rPr>
              <a:t>                         </a:t>
            </a:r>
            <a:r>
              <a:rPr lang="en-US" sz="2400" b="1" dirty="0"/>
              <a:t>sheryl.murdock@asu.edu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r>
              <a:rPr lang="en-US" sz="4800" b="1" dirty="0">
                <a:solidFill>
                  <a:schemeClr val="accent1"/>
                </a:solidFill>
              </a:rPr>
              <a:t>   Thank you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47703-14DB-D65C-835A-C12B18570C99}"/>
              </a:ext>
            </a:extLst>
          </p:cNvPr>
          <p:cNvSpPr txBox="1"/>
          <p:nvPr/>
        </p:nvSpPr>
        <p:spPr>
          <a:xfrm>
            <a:off x="7811584" y="5438001"/>
            <a:ext cx="133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Clague et al 2020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CBDB2E-3321-D183-B1AC-C483DCDEE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62" y="2950445"/>
            <a:ext cx="2498651" cy="166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1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9C6467-B283-B55B-2EA5-12C855EEF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7FE2D0-B63A-B70B-1372-BB29FCC16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coral reef&#10;&#10;Description automatically generated">
            <a:extLst>
              <a:ext uri="{FF2B5EF4-FFF2-40B4-BE49-F238E27FC236}">
                <a16:creationId xmlns:a16="http://schemas.microsoft.com/office/drawing/2014/main" id="{32BB1D4C-92DF-242F-BFBD-FF827B4AB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4" r="10223"/>
          <a:stretch/>
        </p:blipFill>
        <p:spPr>
          <a:xfrm>
            <a:off x="2348967" y="10"/>
            <a:ext cx="6793789" cy="5714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72334B-79A9-9F29-B454-D9BE242E8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715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8575F-B229-8CE5-999C-85B4305F8DC3}"/>
              </a:ext>
            </a:extLst>
          </p:cNvPr>
          <p:cNvSpPr txBox="1"/>
          <p:nvPr/>
        </p:nvSpPr>
        <p:spPr>
          <a:xfrm>
            <a:off x="748957" y="304407"/>
            <a:ext cx="33422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1"/>
                </a:solidFill>
              </a:rPr>
              <a:t>Common areas of vent microbiology research: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/>
              <a:t>Roles in element cycling    (e.g. C, N, Fe, S)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/>
              <a:t>Interactions with non-microbes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/>
              <a:t>Novel taxa, metabolisms, enzymes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963D0-D37C-0AB3-3B81-758F3D1BEDFE}"/>
              </a:ext>
            </a:extLst>
          </p:cNvPr>
          <p:cNvSpPr txBox="1"/>
          <p:nvPr/>
        </p:nvSpPr>
        <p:spPr>
          <a:xfrm>
            <a:off x="748956" y="4033023"/>
            <a:ext cx="3342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Most information from biogeochemical cycling by subsurface microbes</a:t>
            </a:r>
          </a:p>
        </p:txBody>
      </p:sp>
    </p:spTree>
    <p:extLst>
      <p:ext uri="{BB962C8B-B14F-4D97-AF65-F5344CB8AC3E}">
        <p14:creationId xmlns:p14="http://schemas.microsoft.com/office/powerpoint/2010/main" val="507199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0C61D7-24CC-EB70-84AE-D3C293D7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950" y="127000"/>
            <a:ext cx="6337300" cy="546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BF9BF-1C91-020C-231E-1235C8A6D614}"/>
              </a:ext>
            </a:extLst>
          </p:cNvPr>
          <p:cNvSpPr txBox="1"/>
          <p:nvPr/>
        </p:nvSpPr>
        <p:spPr>
          <a:xfrm>
            <a:off x="133086" y="301557"/>
            <a:ext cx="2842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Non-symbiotic microbes in faunal assemblages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961B2-8FD1-7C4C-92DF-560783942BF0}"/>
              </a:ext>
            </a:extLst>
          </p:cNvPr>
          <p:cNvSpPr txBox="1"/>
          <p:nvPr/>
        </p:nvSpPr>
        <p:spPr>
          <a:xfrm>
            <a:off x="133085" y="1566153"/>
            <a:ext cx="2610115" cy="354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indent="-2222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Overlooked vent microbial habitat</a:t>
            </a:r>
          </a:p>
          <a:p>
            <a:pPr marL="222250" indent="-2222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Increased surface area for microbes</a:t>
            </a:r>
          </a:p>
          <a:p>
            <a:pPr marL="222250" indent="-2222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Access to chemical fuel</a:t>
            </a:r>
          </a:p>
          <a:p>
            <a:pPr marL="222250" indent="-2222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Thermochemical gradients favor diverse microbial processes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1CCD1F-6034-6C08-8DC7-F7201967862F}"/>
              </a:ext>
            </a:extLst>
          </p:cNvPr>
          <p:cNvSpPr txBox="1"/>
          <p:nvPr/>
        </p:nvSpPr>
        <p:spPr>
          <a:xfrm flipH="1">
            <a:off x="7976715" y="5349864"/>
            <a:ext cx="126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Dick et al.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FEEB68-5BA3-BFBC-50E1-A562FF650F76}"/>
              </a:ext>
            </a:extLst>
          </p:cNvPr>
          <p:cNvSpPr/>
          <p:nvPr/>
        </p:nvSpPr>
        <p:spPr>
          <a:xfrm>
            <a:off x="2748958" y="0"/>
            <a:ext cx="6400800" cy="5715000"/>
          </a:xfrm>
          <a:prstGeom prst="rect">
            <a:avLst/>
          </a:prstGeom>
          <a:solidFill>
            <a:schemeClr val="bg1">
              <a:alpha val="76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lose-up of a bunch of white and red tentacles&#10;&#10;Description automatically generated">
            <a:extLst>
              <a:ext uri="{FF2B5EF4-FFF2-40B4-BE49-F238E27FC236}">
                <a16:creationId xmlns:a16="http://schemas.microsoft.com/office/drawing/2014/main" id="{39246E0A-B60A-EF4A-7270-2F2EFA5A9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3" r="11580" b="13873"/>
          <a:stretch/>
        </p:blipFill>
        <p:spPr>
          <a:xfrm>
            <a:off x="2952851" y="674452"/>
            <a:ext cx="6035497" cy="37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E44DC-A2FD-CB71-325E-29D729769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260EA9C-49B2-15D2-658E-ED01FD444DAC}"/>
              </a:ext>
            </a:extLst>
          </p:cNvPr>
          <p:cNvSpPr/>
          <p:nvPr/>
        </p:nvSpPr>
        <p:spPr>
          <a:xfrm>
            <a:off x="278295" y="2114926"/>
            <a:ext cx="4482384" cy="3371492"/>
          </a:xfrm>
          <a:prstGeom prst="roundRect">
            <a:avLst>
              <a:gd name="adj" fmla="val 5734"/>
            </a:avLst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D1A5B4-696D-7949-E2E2-34E228CEA85B}"/>
              </a:ext>
            </a:extLst>
          </p:cNvPr>
          <p:cNvGrpSpPr/>
          <p:nvPr/>
        </p:nvGrpSpPr>
        <p:grpSpPr>
          <a:xfrm>
            <a:off x="4892076" y="871103"/>
            <a:ext cx="4125799" cy="1885335"/>
            <a:chOff x="4054520" y="854919"/>
            <a:chExt cx="4125799" cy="18853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FF66AA-36F7-7598-88CE-88A70D451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18" t="20500" r="51664" b="56500"/>
            <a:stretch/>
          </p:blipFill>
          <p:spPr>
            <a:xfrm>
              <a:off x="4054520" y="854919"/>
              <a:ext cx="2579106" cy="18853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749894-5F2E-DA88-4DC2-2486EC710BB5}"/>
                </a:ext>
              </a:extLst>
            </p:cNvPr>
            <p:cNvSpPr txBox="1"/>
            <p:nvPr/>
          </p:nvSpPr>
          <p:spPr>
            <a:xfrm>
              <a:off x="6613287" y="1452410"/>
              <a:ext cx="1567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LowT assemblage</a:t>
              </a:r>
            </a:p>
            <a:p>
              <a:r>
                <a:rPr lang="en-US" sz="1400" dirty="0"/>
                <a:t>(fluids &lt;25℃)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FB954A2-5B87-A5AD-963E-0B08C33DDD22}"/>
              </a:ext>
            </a:extLst>
          </p:cNvPr>
          <p:cNvSpPr txBox="1"/>
          <p:nvPr/>
        </p:nvSpPr>
        <p:spPr>
          <a:xfrm>
            <a:off x="256757" y="174879"/>
            <a:ext cx="7063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/>
              <a:t>Ridgeia</a:t>
            </a:r>
            <a:r>
              <a:rPr lang="en-US" sz="2400" b="1" i="1" dirty="0"/>
              <a:t> piscesae </a:t>
            </a:r>
            <a:r>
              <a:rPr lang="en-US" sz="2400" b="1" dirty="0"/>
              <a:t>– </a:t>
            </a:r>
            <a:r>
              <a:rPr lang="en-US" sz="2400" dirty="0"/>
              <a:t>foundation species tubeworm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E9EA67-8914-A340-E1C7-427D9001D282}"/>
              </a:ext>
            </a:extLst>
          </p:cNvPr>
          <p:cNvGrpSpPr/>
          <p:nvPr/>
        </p:nvGrpSpPr>
        <p:grpSpPr>
          <a:xfrm>
            <a:off x="4877245" y="2738543"/>
            <a:ext cx="4174695" cy="1885335"/>
            <a:chOff x="4823624" y="3043672"/>
            <a:chExt cx="4174695" cy="188533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D261E4-5485-763C-E5A1-8987E814E923}"/>
                </a:ext>
              </a:extLst>
            </p:cNvPr>
            <p:cNvSpPr txBox="1"/>
            <p:nvPr/>
          </p:nvSpPr>
          <p:spPr>
            <a:xfrm>
              <a:off x="4823624" y="3663173"/>
              <a:ext cx="15961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HighT assemblage</a:t>
              </a:r>
            </a:p>
            <a:p>
              <a:pPr algn="r"/>
              <a:r>
                <a:rPr lang="en-US" sz="1400" dirty="0"/>
                <a:t>(fluids 25-40℃)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024EE29-2CE5-FC82-3BF9-0C2BF90D229F}"/>
                </a:ext>
              </a:extLst>
            </p:cNvPr>
            <p:cNvGrpSpPr/>
            <p:nvPr/>
          </p:nvGrpSpPr>
          <p:grpSpPr>
            <a:xfrm>
              <a:off x="6419767" y="3043672"/>
              <a:ext cx="2578552" cy="1885335"/>
              <a:chOff x="5048166" y="685800"/>
              <a:chExt cx="2578552" cy="188533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73B213C-BBCC-6765-574E-253D428BB6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8335" t="20500" r="11501" b="56500"/>
              <a:stretch/>
            </p:blipFill>
            <p:spPr>
              <a:xfrm>
                <a:off x="5048166" y="685800"/>
                <a:ext cx="2544083" cy="188533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CC3CB0-D128-1FC7-DF0B-4C3738FE2006}"/>
                  </a:ext>
                </a:extLst>
              </p:cNvPr>
              <p:cNvSpPr txBox="1"/>
              <p:nvPr/>
            </p:nvSpPr>
            <p:spPr>
              <a:xfrm>
                <a:off x="6352010" y="2321009"/>
                <a:ext cx="127470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Murdock et al. 2021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191F65-0B6E-0B0C-86DD-1D8426CB08DA}"/>
              </a:ext>
            </a:extLst>
          </p:cNvPr>
          <p:cNvSpPr txBox="1"/>
          <p:nvPr/>
        </p:nvSpPr>
        <p:spPr>
          <a:xfrm>
            <a:off x="415781" y="2114925"/>
            <a:ext cx="422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2016 Canadian Healthy Oceans Network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0FFB07-C17E-BFF1-06A6-C1C039A467B5}"/>
              </a:ext>
            </a:extLst>
          </p:cNvPr>
          <p:cNvSpPr txBox="1"/>
          <p:nvPr/>
        </p:nvSpPr>
        <p:spPr>
          <a:xfrm>
            <a:off x="549333" y="871103"/>
            <a:ext cx="3770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worm morphotypes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Distinct animal assemblages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Slows vent fluid dispersal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047D5C-FB92-E42C-7715-B3DD0C0565C6}"/>
              </a:ext>
            </a:extLst>
          </p:cNvPr>
          <p:cNvSpPr txBox="1"/>
          <p:nvPr/>
        </p:nvSpPr>
        <p:spPr>
          <a:xfrm>
            <a:off x="396137" y="2464050"/>
            <a:ext cx="4241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Characterized 13 assemblages from microbes to macrofauna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073947-DDB2-3CE5-97C6-42AEDA5C7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18" y="3077880"/>
            <a:ext cx="2076450" cy="2152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2DEDDF-F450-8912-99A6-1A92B9B576F2}"/>
              </a:ext>
            </a:extLst>
          </p:cNvPr>
          <p:cNvSpPr txBox="1"/>
          <p:nvPr/>
        </p:nvSpPr>
        <p:spPr>
          <a:xfrm>
            <a:off x="2684229" y="3224795"/>
            <a:ext cx="2076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Greater microbial diversity in assemblages than fluids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560EA9-4206-8B69-1C2E-1DEF40F79302}"/>
              </a:ext>
            </a:extLst>
          </p:cNvPr>
          <p:cNvSpPr txBox="1"/>
          <p:nvPr/>
        </p:nvSpPr>
        <p:spPr>
          <a:xfrm>
            <a:off x="428673" y="5240196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Murdock et al. 2021</a:t>
            </a:r>
          </a:p>
        </p:txBody>
      </p:sp>
      <p:pic>
        <p:nvPicPr>
          <p:cNvPr id="25" name="Picture 24" descr="A logo of a canadian health care company&#10;&#10;Description automatically generated with medium confidence">
            <a:extLst>
              <a:ext uri="{FF2B5EF4-FFF2-40B4-BE49-F238E27FC236}">
                <a16:creationId xmlns:a16="http://schemas.microsoft.com/office/drawing/2014/main" id="{231F6D99-CFD2-F3CE-1E78-9B374F8F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238" y="4666072"/>
            <a:ext cx="1136532" cy="6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96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56B6E-E89A-462F-99EF-038E4E4F2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13ACE-A5F0-759E-543C-4EACBF5B7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00"/>
          <a:stretch/>
        </p:blipFill>
        <p:spPr>
          <a:xfrm>
            <a:off x="560871" y="1525096"/>
            <a:ext cx="5148670" cy="2835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C243A-DB35-2A19-175C-5AF556504D8A}"/>
              </a:ext>
            </a:extLst>
          </p:cNvPr>
          <p:cNvSpPr txBox="1"/>
          <p:nvPr/>
        </p:nvSpPr>
        <p:spPr>
          <a:xfrm>
            <a:off x="5843120" y="1655973"/>
            <a:ext cx="2859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Diffuse fluids, LT assemblages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28ACD5-4771-7D83-85C8-42F4981D186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282359" y="1825250"/>
            <a:ext cx="560761" cy="4424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EB480-92C6-A24E-4AAD-FB48B0C07AE3}"/>
              </a:ext>
            </a:extLst>
          </p:cNvPr>
          <p:cNvGrpSpPr/>
          <p:nvPr/>
        </p:nvGrpSpPr>
        <p:grpSpPr>
          <a:xfrm>
            <a:off x="5282359" y="1955206"/>
            <a:ext cx="2361664" cy="429644"/>
            <a:chOff x="5748525" y="1208452"/>
            <a:chExt cx="2361664" cy="4296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4960B8-D11E-917F-DDD4-A64B2B528721}"/>
                </a:ext>
              </a:extLst>
            </p:cNvPr>
            <p:cNvSpPr txBox="1"/>
            <p:nvPr/>
          </p:nvSpPr>
          <p:spPr>
            <a:xfrm>
              <a:off x="6320788" y="1208452"/>
              <a:ext cx="1789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HT assemblages </a:t>
              </a:r>
              <a:r>
                <a:rPr lang="en-US" b="1" dirty="0">
                  <a:solidFill>
                    <a:srgbClr val="C00000"/>
                  </a:solidFill>
                </a:rPr>
                <a:t>*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9D9C2D2-6F86-FF72-CB91-1B8C76757B57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5748525" y="1393118"/>
              <a:ext cx="572263" cy="24497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DFAA614-46DD-A42F-C167-1A688A554619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469147" y="1825250"/>
            <a:ext cx="3739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0739E2-1BF9-D959-C2A3-90ED105532C6}"/>
              </a:ext>
            </a:extLst>
          </p:cNvPr>
          <p:cNvSpPr txBox="1"/>
          <p:nvPr/>
        </p:nvSpPr>
        <p:spPr>
          <a:xfrm>
            <a:off x="335629" y="253438"/>
            <a:ext cx="425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Microbial functional capacity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AAD689-0AC4-5CA7-FB44-E2B096229FE8}"/>
              </a:ext>
            </a:extLst>
          </p:cNvPr>
          <p:cNvSpPr txBox="1"/>
          <p:nvPr/>
        </p:nvSpPr>
        <p:spPr>
          <a:xfrm>
            <a:off x="5842429" y="2477564"/>
            <a:ext cx="2536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More N cycling in LowT assemblages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oxidative &amp; reductive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N fixation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BFE07A-3DBC-2888-31C9-8007B8416B58}"/>
              </a:ext>
            </a:extLst>
          </p:cNvPr>
          <p:cNvGrpSpPr/>
          <p:nvPr/>
        </p:nvGrpSpPr>
        <p:grpSpPr>
          <a:xfrm>
            <a:off x="335629" y="717828"/>
            <a:ext cx="5942909" cy="646331"/>
            <a:chOff x="335629" y="739952"/>
            <a:chExt cx="5942909" cy="64633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884878-7C1E-5FDF-E22F-94F224A04FC9}"/>
                </a:ext>
              </a:extLst>
            </p:cNvPr>
            <p:cNvSpPr txBox="1"/>
            <p:nvPr/>
          </p:nvSpPr>
          <p:spPr>
            <a:xfrm>
              <a:off x="335629" y="739952"/>
              <a:ext cx="59429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Comparing capabilities of fluid and assemblage microbes </a:t>
              </a:r>
            </a:p>
            <a:p>
              <a:r>
                <a:rPr lang="en-US" dirty="0"/>
                <a:t>             metagenomes 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7B9783E7-DB4B-95BE-33E1-BF02EB3946F5}"/>
                </a:ext>
              </a:extLst>
            </p:cNvPr>
            <p:cNvSpPr/>
            <p:nvPr/>
          </p:nvSpPr>
          <p:spPr>
            <a:xfrm>
              <a:off x="661170" y="1131964"/>
              <a:ext cx="262394" cy="1434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A logo of a canadian health care company&#10;&#10;Description automatically generated with medium confidence">
            <a:extLst>
              <a:ext uri="{FF2B5EF4-FFF2-40B4-BE49-F238E27FC236}">
                <a16:creationId xmlns:a16="http://schemas.microsoft.com/office/drawing/2014/main" id="{F0DF8EBC-B4B7-0751-F5B4-BDB3C2D49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407" y="135654"/>
            <a:ext cx="1136532" cy="6972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2A7C4C1-C882-6BCA-4B43-829A2E9AC63F}"/>
              </a:ext>
            </a:extLst>
          </p:cNvPr>
          <p:cNvSpPr txBox="1"/>
          <p:nvPr/>
        </p:nvSpPr>
        <p:spPr>
          <a:xfrm>
            <a:off x="639849" y="4360169"/>
            <a:ext cx="237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Murdock et al. </a:t>
            </a:r>
            <a:r>
              <a:rPr lang="en-US" sz="1200" i="1" dirty="0"/>
              <a:t>in prep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A3A2942-6EB4-AA8B-DEEA-1671C1ADC725}"/>
              </a:ext>
            </a:extLst>
          </p:cNvPr>
          <p:cNvSpPr/>
          <p:nvPr/>
        </p:nvSpPr>
        <p:spPr>
          <a:xfrm>
            <a:off x="335629" y="2558060"/>
            <a:ext cx="5506800" cy="927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4A9D2B0-A47E-3302-4082-D1406CCA0EA3}"/>
              </a:ext>
            </a:extLst>
          </p:cNvPr>
          <p:cNvSpPr/>
          <p:nvPr/>
        </p:nvSpPr>
        <p:spPr>
          <a:xfrm>
            <a:off x="486300" y="3485072"/>
            <a:ext cx="5356129" cy="89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3B959C-1BD4-B721-73B1-D98824A8228D}"/>
              </a:ext>
            </a:extLst>
          </p:cNvPr>
          <p:cNvSpPr txBox="1"/>
          <p:nvPr/>
        </p:nvSpPr>
        <p:spPr>
          <a:xfrm>
            <a:off x="5842429" y="3683360"/>
            <a:ext cx="3119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Mixed S patterns – may redox couple with C, N, Fe, etc.</a:t>
            </a:r>
          </a:p>
        </p:txBody>
      </p:sp>
    </p:spTree>
    <p:extLst>
      <p:ext uri="{BB962C8B-B14F-4D97-AF65-F5344CB8AC3E}">
        <p14:creationId xmlns:p14="http://schemas.microsoft.com/office/powerpoint/2010/main" val="190079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 animBg="1"/>
      <p:bldP spid="43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217FB-5DEE-32DB-4FEA-2DE69F77C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47923A-358F-B25D-C06D-C82DB9278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4" t="6105" r="39375" b="75790"/>
          <a:stretch/>
        </p:blipFill>
        <p:spPr>
          <a:xfrm>
            <a:off x="5277260" y="330254"/>
            <a:ext cx="3558414" cy="1553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4BAA8B-5A10-8DE6-6C48-569106B9427D}"/>
              </a:ext>
            </a:extLst>
          </p:cNvPr>
          <p:cNvSpPr txBox="1"/>
          <p:nvPr/>
        </p:nvSpPr>
        <p:spPr>
          <a:xfrm flipH="1">
            <a:off x="308325" y="228645"/>
            <a:ext cx="4816567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Nitrogen sources at vents</a:t>
            </a:r>
          </a:p>
          <a:p>
            <a:endParaRPr lang="en-US" sz="600" b="1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NH</a:t>
            </a:r>
            <a:r>
              <a:rPr lang="en-US" sz="1600" baseline="-25000" dirty="0"/>
              <a:t>4</a:t>
            </a:r>
            <a:r>
              <a:rPr lang="en-US" sz="1600" dirty="0"/>
              <a:t> and NO</a:t>
            </a:r>
            <a:r>
              <a:rPr lang="en-US" sz="1600" baseline="-25000" dirty="0"/>
              <a:t>2</a:t>
            </a:r>
            <a:r>
              <a:rPr lang="en-US" sz="1600" dirty="0"/>
              <a:t> -&gt; high in vent fluid, low in seawater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</a:t>
            </a:r>
            <a:r>
              <a:rPr lang="en-US" sz="1600" baseline="-25000" dirty="0"/>
              <a:t>3</a:t>
            </a:r>
            <a:r>
              <a:rPr lang="en-US" sz="1600" dirty="0"/>
              <a:t> -&gt; low in vent fluid, high in seawater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 loss dominates in diffuse fluid microbes </a:t>
            </a:r>
            <a:r>
              <a:rPr lang="en-US" sz="1400" dirty="0"/>
              <a:t>(</a:t>
            </a:r>
            <a:r>
              <a:rPr lang="en-US" sz="1400" i="1" dirty="0"/>
              <a:t>Bourbonnais et al 2012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DB2907F-BD1A-31A2-13D3-50C9BC60EEA6}"/>
              </a:ext>
            </a:extLst>
          </p:cNvPr>
          <p:cNvSpPr/>
          <p:nvPr/>
        </p:nvSpPr>
        <p:spPr>
          <a:xfrm>
            <a:off x="586621" y="1895141"/>
            <a:ext cx="3929720" cy="652007"/>
          </a:xfrm>
          <a:prstGeom prst="round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N loss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/>
              <a:t>bioavailable N  -&gt;  gaseous N</a:t>
            </a:r>
          </a:p>
          <a:p>
            <a:pPr algn="ctr"/>
            <a:r>
              <a:rPr lang="en-US" sz="1400" dirty="0"/>
              <a:t>                       (NO</a:t>
            </a:r>
            <a:r>
              <a:rPr lang="en-US" sz="1400" baseline="-25000" dirty="0"/>
              <a:t>3</a:t>
            </a:r>
            <a:r>
              <a:rPr lang="en-US" sz="1400" dirty="0"/>
              <a:t>, NO</a:t>
            </a:r>
            <a:r>
              <a:rPr lang="en-US" sz="1400" baseline="-25000" dirty="0"/>
              <a:t>2</a:t>
            </a:r>
            <a:r>
              <a:rPr lang="en-US" sz="1400" dirty="0"/>
              <a:t>, NH</a:t>
            </a:r>
            <a:r>
              <a:rPr lang="en-US" sz="1400" baseline="-25000" dirty="0"/>
              <a:t>4</a:t>
            </a:r>
            <a:r>
              <a:rPr lang="en-US" sz="1400" dirty="0"/>
              <a:t>)             (NO, N</a:t>
            </a:r>
            <a:r>
              <a:rPr lang="en-US" sz="1400" baseline="-25000" dirty="0"/>
              <a:t>2</a:t>
            </a:r>
            <a:r>
              <a:rPr lang="en-US" sz="1400" dirty="0"/>
              <a:t>O, N</a:t>
            </a:r>
            <a:r>
              <a:rPr lang="en-US" sz="1400" baseline="-25000" dirty="0"/>
              <a:t>2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183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0260B-D316-7502-1B3B-BB066B3C4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74E51-6450-96AC-6B84-9242879F6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4" t="6105" r="39375" b="75790"/>
          <a:stretch/>
        </p:blipFill>
        <p:spPr>
          <a:xfrm>
            <a:off x="5277260" y="330254"/>
            <a:ext cx="3558414" cy="1553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5EF86-CF8A-35CA-1FE7-960D8A8FD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59" t="19768" r="32410" b="33318"/>
          <a:stretch/>
        </p:blipFill>
        <p:spPr>
          <a:xfrm>
            <a:off x="642416" y="2727087"/>
            <a:ext cx="3330498" cy="2681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AA48C8-B2D3-221A-6EF7-7BD97491E505}"/>
              </a:ext>
            </a:extLst>
          </p:cNvPr>
          <p:cNvSpPr txBox="1"/>
          <p:nvPr/>
        </p:nvSpPr>
        <p:spPr>
          <a:xfrm>
            <a:off x="4925372" y="2422961"/>
            <a:ext cx="3740896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Reductive (N-loss) processes</a:t>
            </a:r>
          </a:p>
          <a:p>
            <a:pPr marL="228600" indent="-228600">
              <a:buFontTx/>
              <a:buChar char="-"/>
            </a:pPr>
            <a:r>
              <a:rPr lang="en-US" sz="1600" dirty="0"/>
              <a:t>denitrification, anammox</a:t>
            </a:r>
          </a:p>
          <a:p>
            <a:pPr marL="228600" indent="-228600">
              <a:buFontTx/>
              <a:buChar char="-"/>
            </a:pPr>
            <a:r>
              <a:rPr lang="en-US" sz="1600" dirty="0"/>
              <a:t>under anoxic conditions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Oxidative (N-recycling) processes </a:t>
            </a:r>
          </a:p>
          <a:p>
            <a:pPr marL="228600" indent="-228600">
              <a:buFontTx/>
              <a:buChar char="-"/>
            </a:pPr>
            <a:r>
              <a:rPr lang="en-US" sz="1600" dirty="0"/>
              <a:t>nitrification, DNRA</a:t>
            </a:r>
          </a:p>
          <a:p>
            <a:pPr marL="228600" indent="-228600">
              <a:buFontTx/>
              <a:buChar char="-"/>
            </a:pPr>
            <a:r>
              <a:rPr lang="en-US" sz="1600" dirty="0"/>
              <a:t>when oxygen is present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9CB6074-3802-AF41-7DFC-8CF059ADDE0B}"/>
              </a:ext>
            </a:extLst>
          </p:cNvPr>
          <p:cNvSpPr/>
          <p:nvPr/>
        </p:nvSpPr>
        <p:spPr>
          <a:xfrm>
            <a:off x="586621" y="1895141"/>
            <a:ext cx="3929720" cy="652007"/>
          </a:xfrm>
          <a:prstGeom prst="round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N loss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/>
              <a:t>bioavailable N  -&gt;  gaseous N</a:t>
            </a:r>
          </a:p>
          <a:p>
            <a:pPr algn="ctr"/>
            <a:r>
              <a:rPr lang="en-US" sz="1400" dirty="0"/>
              <a:t>                       (NO</a:t>
            </a:r>
            <a:r>
              <a:rPr lang="en-US" sz="1400" baseline="-25000" dirty="0"/>
              <a:t>3</a:t>
            </a:r>
            <a:r>
              <a:rPr lang="en-US" sz="1400" dirty="0"/>
              <a:t>, NO</a:t>
            </a:r>
            <a:r>
              <a:rPr lang="en-US" sz="1400" baseline="-25000" dirty="0"/>
              <a:t>2</a:t>
            </a:r>
            <a:r>
              <a:rPr lang="en-US" sz="1400" dirty="0"/>
              <a:t>, NH</a:t>
            </a:r>
            <a:r>
              <a:rPr lang="en-US" sz="1400" baseline="-25000" dirty="0"/>
              <a:t>4</a:t>
            </a:r>
            <a:r>
              <a:rPr lang="en-US" sz="1400" dirty="0"/>
              <a:t>)             (NO, N</a:t>
            </a:r>
            <a:r>
              <a:rPr lang="en-US" sz="1400" baseline="-25000" dirty="0"/>
              <a:t>2</a:t>
            </a:r>
            <a:r>
              <a:rPr lang="en-US" sz="1400" dirty="0"/>
              <a:t>O, N</a:t>
            </a:r>
            <a:r>
              <a:rPr lang="en-US" sz="1400" baseline="-25000" dirty="0"/>
              <a:t>2</a:t>
            </a:r>
            <a:r>
              <a:rPr lang="en-US" sz="1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39764-9BC9-ECB9-633E-EEBA41F2FD13}"/>
              </a:ext>
            </a:extLst>
          </p:cNvPr>
          <p:cNvSpPr txBox="1"/>
          <p:nvPr/>
        </p:nvSpPr>
        <p:spPr>
          <a:xfrm>
            <a:off x="4572000" y="4454964"/>
            <a:ext cx="4150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Mixing zone redox gradients favor BOTH!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2FE1D4-B3BE-22CE-60B2-1B8BA8AC599E}"/>
              </a:ext>
            </a:extLst>
          </p:cNvPr>
          <p:cNvSpPr txBox="1"/>
          <p:nvPr/>
        </p:nvSpPr>
        <p:spPr>
          <a:xfrm flipH="1">
            <a:off x="308325" y="228645"/>
            <a:ext cx="4816567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Nitrogen sources at vents</a:t>
            </a:r>
          </a:p>
          <a:p>
            <a:endParaRPr lang="en-US" sz="600" b="1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NH</a:t>
            </a:r>
            <a:r>
              <a:rPr lang="en-US" sz="1600" baseline="-25000" dirty="0"/>
              <a:t>4</a:t>
            </a:r>
            <a:r>
              <a:rPr lang="en-US" sz="1600" dirty="0"/>
              <a:t> and NO</a:t>
            </a:r>
            <a:r>
              <a:rPr lang="en-US" sz="1600" baseline="-25000" dirty="0"/>
              <a:t>2</a:t>
            </a:r>
            <a:r>
              <a:rPr lang="en-US" sz="1600" dirty="0"/>
              <a:t> -&gt; high in vent fluid, low in seawater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</a:t>
            </a:r>
            <a:r>
              <a:rPr lang="en-US" sz="1600" baseline="-25000" dirty="0"/>
              <a:t>3</a:t>
            </a:r>
            <a:r>
              <a:rPr lang="en-US" sz="1600" dirty="0"/>
              <a:t> -&gt; low in vent fluid, high in seawater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 loss dominates in diffuse fluid microbes </a:t>
            </a:r>
            <a:r>
              <a:rPr lang="en-US" sz="1400" dirty="0"/>
              <a:t>(</a:t>
            </a:r>
            <a:r>
              <a:rPr lang="en-US" sz="1400" i="1" dirty="0"/>
              <a:t>Bourbonnais et al 2012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88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97A92-0972-D407-DFCF-D03D2647C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87F7A6-5D04-585A-AF3D-8EC1BF45C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379" y="2030621"/>
            <a:ext cx="5191409" cy="3584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19E159-9774-541F-93B5-2A7722C1FF39}"/>
              </a:ext>
            </a:extLst>
          </p:cNvPr>
          <p:cNvSpPr txBox="1"/>
          <p:nvPr/>
        </p:nvSpPr>
        <p:spPr>
          <a:xfrm>
            <a:off x="200025" y="100012"/>
            <a:ext cx="627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Endeavour Nitrogen Cycling Under Pressure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0534D-8620-0E52-ADD0-F44EF7C1E8EA}"/>
              </a:ext>
            </a:extLst>
          </p:cNvPr>
          <p:cNvSpPr txBox="1"/>
          <p:nvPr/>
        </p:nvSpPr>
        <p:spPr>
          <a:xfrm>
            <a:off x="233619" y="700938"/>
            <a:ext cx="36057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Explore nitrogen processes across different redox gradients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aseline="30000" dirty="0"/>
              <a:t>15</a:t>
            </a:r>
            <a:r>
              <a:rPr lang="en-US" dirty="0"/>
              <a:t>N tracer experiments to measure N transformations  and assimilation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Measure rates under </a:t>
            </a:r>
            <a:r>
              <a:rPr lang="en-US" i="1" dirty="0"/>
              <a:t>in situ   </a:t>
            </a:r>
            <a:r>
              <a:rPr lang="en-US" dirty="0"/>
              <a:t>and atmospheric pressures </a:t>
            </a:r>
          </a:p>
        </p:txBody>
      </p:sp>
      <p:pic>
        <p:nvPicPr>
          <p:cNvPr id="5" name="Picture 4" descr="A underwater view of a diver&#10;&#10;Description automatically generated with medium confidence">
            <a:extLst>
              <a:ext uri="{FF2B5EF4-FFF2-40B4-BE49-F238E27FC236}">
                <a16:creationId xmlns:a16="http://schemas.microsoft.com/office/drawing/2014/main" id="{50D3C6F5-7420-C62C-9596-0ABA5FED40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47" r="7537"/>
          <a:stretch/>
        </p:blipFill>
        <p:spPr>
          <a:xfrm>
            <a:off x="359924" y="3179302"/>
            <a:ext cx="3239622" cy="2435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41F6D2-1BA9-1756-D9D3-9C1B4255CA34}"/>
              </a:ext>
            </a:extLst>
          </p:cNvPr>
          <p:cNvSpPr txBox="1"/>
          <p:nvPr/>
        </p:nvSpPr>
        <p:spPr>
          <a:xfrm>
            <a:off x="1397695" y="4968657"/>
            <a:ext cx="2201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Isobaric Gas Tight Samplers</a:t>
            </a:r>
          </a:p>
        </p:txBody>
      </p:sp>
      <p:pic>
        <p:nvPicPr>
          <p:cNvPr id="1026" name="Picture 2" descr="Jill McDermott | Nautilus Live">
            <a:extLst>
              <a:ext uri="{FF2B5EF4-FFF2-40B4-BE49-F238E27FC236}">
                <a16:creationId xmlns:a16="http://schemas.microsoft.com/office/drawing/2014/main" id="{186E897F-0D9A-575B-A5A0-F41EBD71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55" y="585741"/>
            <a:ext cx="961570" cy="9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DFF87-EDA6-3D22-5471-1C7062FBB310}"/>
              </a:ext>
            </a:extLst>
          </p:cNvPr>
          <p:cNvSpPr txBox="1"/>
          <p:nvPr/>
        </p:nvSpPr>
        <p:spPr>
          <a:xfrm>
            <a:off x="4275976" y="1519431"/>
            <a:ext cx="9231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Jill McDermott</a:t>
            </a:r>
          </a:p>
        </p:txBody>
      </p:sp>
      <p:pic>
        <p:nvPicPr>
          <p:cNvPr id="1028" name="Picture 4" descr="ASU researcher Trembath-Reichert wins international L'Oréal-UNESCO 'For  Women in Science' award | ASU News">
            <a:extLst>
              <a:ext uri="{FF2B5EF4-FFF2-40B4-BE49-F238E27FC236}">
                <a16:creationId xmlns:a16="http://schemas.microsoft.com/office/drawing/2014/main" id="{D9F28BAD-47AF-96CA-5BAF-886ED5A98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6" r="27802" b="15075"/>
          <a:stretch/>
        </p:blipFill>
        <p:spPr bwMode="auto">
          <a:xfrm>
            <a:off x="7476277" y="585741"/>
            <a:ext cx="961570" cy="9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izona - School of Ocean Futures">
            <a:extLst>
              <a:ext uri="{FF2B5EF4-FFF2-40B4-BE49-F238E27FC236}">
                <a16:creationId xmlns:a16="http://schemas.microsoft.com/office/drawing/2014/main" id="{A6EC1AFE-43A8-98E6-BAD4-CB24E308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50" y="585741"/>
            <a:ext cx="961570" cy="9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4057D9-463F-A60B-75B8-12FB8B0BFB18}"/>
              </a:ext>
            </a:extLst>
          </p:cNvPr>
          <p:cNvSpPr txBox="1"/>
          <p:nvPr/>
        </p:nvSpPr>
        <p:spPr>
          <a:xfrm>
            <a:off x="6351800" y="1513855"/>
            <a:ext cx="1031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Damian </a:t>
            </a:r>
            <a:r>
              <a:rPr lang="en-US" sz="1100" dirty="0" err="1"/>
              <a:t>Grundle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0EC196-9CEF-36F6-9CE7-74DBD804B0C8}"/>
              </a:ext>
            </a:extLst>
          </p:cNvPr>
          <p:cNvSpPr txBox="1"/>
          <p:nvPr/>
        </p:nvSpPr>
        <p:spPr>
          <a:xfrm>
            <a:off x="7320318" y="1518209"/>
            <a:ext cx="13476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Elizabeth </a:t>
            </a:r>
            <a:r>
              <a:rPr lang="en-US" sz="1100" dirty="0" err="1"/>
              <a:t>Trembath</a:t>
            </a:r>
            <a:r>
              <a:rPr lang="en-US" sz="1100" dirty="0"/>
              <a:t>-Reichert</a:t>
            </a:r>
          </a:p>
        </p:txBody>
      </p:sp>
      <p:pic>
        <p:nvPicPr>
          <p:cNvPr id="11" name="Picture 10" descr="A person wearing glasses and a grey sweater&#10;&#10;Description automatically generated">
            <a:extLst>
              <a:ext uri="{FF2B5EF4-FFF2-40B4-BE49-F238E27FC236}">
                <a16:creationId xmlns:a16="http://schemas.microsoft.com/office/drawing/2014/main" id="{9C3DC546-028C-4889-5CC6-460D1CA38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3070" y="585741"/>
            <a:ext cx="893431" cy="9615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0C52A-7930-0C71-A9A5-4FC62AD3E8E0}"/>
              </a:ext>
            </a:extLst>
          </p:cNvPr>
          <p:cNvSpPr txBox="1"/>
          <p:nvPr/>
        </p:nvSpPr>
        <p:spPr>
          <a:xfrm>
            <a:off x="5311754" y="1515842"/>
            <a:ext cx="984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Sheryl Murdock</a:t>
            </a:r>
          </a:p>
        </p:txBody>
      </p:sp>
    </p:spTree>
    <p:extLst>
      <p:ext uri="{BB962C8B-B14F-4D97-AF65-F5344CB8AC3E}">
        <p14:creationId xmlns:p14="http://schemas.microsoft.com/office/powerpoint/2010/main" val="412310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4E46A1-40D5-C01A-7B21-879AFBAA56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4404034" y="-157182"/>
            <a:ext cx="4874795" cy="6458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1BC62-F9F0-50CA-3063-47DCFD0A1B58}"/>
              </a:ext>
            </a:extLst>
          </p:cNvPr>
          <p:cNvSpPr txBox="1"/>
          <p:nvPr/>
        </p:nvSpPr>
        <p:spPr>
          <a:xfrm>
            <a:off x="243840" y="209006"/>
            <a:ext cx="4980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Upcoming Cruises</a:t>
            </a:r>
          </a:p>
          <a:p>
            <a:r>
              <a:rPr lang="en-US" sz="1600" i="1" dirty="0"/>
              <a:t>Possible addition of Sentry to map tubeworm coverage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55314-7C78-38BB-DAD9-D42E3E8205F6}"/>
              </a:ext>
            </a:extLst>
          </p:cNvPr>
          <p:cNvSpPr txBox="1"/>
          <p:nvPr/>
        </p:nvSpPr>
        <p:spPr>
          <a:xfrm>
            <a:off x="800432" y="1095387"/>
            <a:ext cx="6819568" cy="3883114"/>
          </a:xfrm>
          <a:prstGeom prst="rect">
            <a:avLst/>
          </a:prstGeom>
          <a:solidFill>
            <a:schemeClr val="bg1">
              <a:alpha val="84805"/>
            </a:schemeClr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2025</a:t>
            </a:r>
            <a:r>
              <a:rPr lang="en-US" b="1" dirty="0"/>
              <a:t>  </a:t>
            </a:r>
            <a:r>
              <a:rPr lang="en-US" sz="2000" b="1" dirty="0"/>
              <a:t>September 5–22</a:t>
            </a:r>
            <a:r>
              <a:rPr lang="en-US" dirty="0"/>
              <a:t>, R/V Atlantis w/Alvin, 13 days on site</a:t>
            </a:r>
          </a:p>
          <a:p>
            <a:endParaRPr lang="en-US" sz="500" i="1" dirty="0"/>
          </a:p>
          <a:p>
            <a:r>
              <a:rPr lang="en-US" i="1" dirty="0"/>
              <a:t>Objectives:</a:t>
            </a:r>
          </a:p>
          <a:p>
            <a:pPr marL="401638" lvl="1" indent="-2222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Map the energy landscape &lt;50℃,  colonized and uncolonized </a:t>
            </a:r>
            <a:r>
              <a:rPr lang="en-US" sz="1600" dirty="0"/>
              <a:t>(pH, sulfide, oxygen, NO</a:t>
            </a:r>
            <a:r>
              <a:rPr lang="en-US" sz="1600" baseline="-25000" dirty="0"/>
              <a:t>3</a:t>
            </a:r>
            <a:r>
              <a:rPr lang="en-US" sz="1600" dirty="0"/>
              <a:t>, NO</a:t>
            </a:r>
            <a:r>
              <a:rPr lang="en-US" sz="1600" baseline="-25000" dirty="0"/>
              <a:t>2</a:t>
            </a:r>
            <a:r>
              <a:rPr lang="en-US" sz="1600" dirty="0"/>
              <a:t>, NH</a:t>
            </a:r>
            <a:r>
              <a:rPr lang="en-US" sz="1600" baseline="-25000" dirty="0"/>
              <a:t>4, </a:t>
            </a:r>
            <a:r>
              <a:rPr lang="en-US" sz="1600" dirty="0"/>
              <a:t>major ions, trace elements, gases)</a:t>
            </a:r>
          </a:p>
          <a:p>
            <a:pPr marL="401638" indent="-2222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01638" lvl="1" indent="-2222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aseline="30000" dirty="0"/>
              <a:t>15</a:t>
            </a:r>
            <a:r>
              <a:rPr lang="en-US" dirty="0"/>
              <a:t>N tracer incubations</a:t>
            </a:r>
          </a:p>
          <a:p>
            <a:pPr marL="803275" lvl="1" indent="-285750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b="1" dirty="0"/>
              <a:t>Atmos</a:t>
            </a:r>
            <a:r>
              <a:rPr lang="en-US" dirty="0"/>
              <a:t>:  Primary focus, N-loss vs. N-recycling processes </a:t>
            </a:r>
          </a:p>
          <a:p>
            <a:pPr marL="803275" lvl="1" indent="-285750"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b="1" i="1" dirty="0"/>
              <a:t>In situ</a:t>
            </a:r>
            <a:r>
              <a:rPr lang="en-US" i="1" dirty="0"/>
              <a:t>:  </a:t>
            </a:r>
            <a:r>
              <a:rPr lang="en-US" dirty="0"/>
              <a:t>Limited,</a:t>
            </a:r>
            <a:r>
              <a:rPr lang="en-US" i="1" dirty="0"/>
              <a:t> </a:t>
            </a:r>
            <a:r>
              <a:rPr lang="en-US" dirty="0"/>
              <a:t>NH</a:t>
            </a:r>
            <a:r>
              <a:rPr lang="en-US" baseline="-25000" dirty="0"/>
              <a:t>4</a:t>
            </a:r>
            <a:r>
              <a:rPr lang="en-US" dirty="0"/>
              <a:t> production and oxidation</a:t>
            </a:r>
          </a:p>
          <a:p>
            <a:pPr marL="742950" lvl="1" indent="-285750">
              <a:spcAft>
                <a:spcPts val="400"/>
              </a:spcAft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401638" lvl="1" indent="-2222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Link with genomics and N assimilation (</a:t>
            </a:r>
            <a:r>
              <a:rPr lang="en-US" dirty="0" err="1"/>
              <a:t>nanoSIMS</a:t>
            </a:r>
            <a:r>
              <a:rPr lang="en-US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D8E41-FC58-1BA6-09F0-EF55EE9BD8D0}"/>
              </a:ext>
            </a:extLst>
          </p:cNvPr>
          <p:cNvSpPr txBox="1"/>
          <p:nvPr/>
        </p:nvSpPr>
        <p:spPr>
          <a:xfrm>
            <a:off x="874860" y="4180798"/>
            <a:ext cx="5251309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 berths for DFO </a:t>
            </a:r>
            <a:r>
              <a:rPr lang="en-US" dirty="0"/>
              <a:t>MPA work (</a:t>
            </a:r>
            <a:r>
              <a:rPr lang="en-US" dirty="0" err="1"/>
              <a:t>Cherisse</a:t>
            </a:r>
            <a:r>
              <a:rPr lang="en-US" dirty="0"/>
              <a:t> Du </a:t>
            </a:r>
            <a:r>
              <a:rPr lang="en-US" dirty="0" err="1"/>
              <a:t>Preez</a:t>
            </a:r>
            <a:r>
              <a:rPr lang="en-US" dirty="0"/>
              <a:t> +1)</a:t>
            </a:r>
          </a:p>
          <a:p>
            <a:endParaRPr lang="en-US" sz="500" dirty="0"/>
          </a:p>
          <a:p>
            <a:r>
              <a:rPr lang="en-US" dirty="0"/>
              <a:t>Include </a:t>
            </a:r>
            <a:r>
              <a:rPr lang="en-US" b="1" dirty="0"/>
              <a:t>Middle Valley </a:t>
            </a:r>
            <a:r>
              <a:rPr lang="en-US" dirty="0"/>
              <a:t>for sediment N work?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055D7-B84D-E206-0097-49C2A74B0453}"/>
              </a:ext>
            </a:extLst>
          </p:cNvPr>
          <p:cNvSpPr txBox="1"/>
          <p:nvPr/>
        </p:nvSpPr>
        <p:spPr>
          <a:xfrm>
            <a:off x="7811584" y="5438001"/>
            <a:ext cx="133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Clague et al 2020</a:t>
            </a:r>
          </a:p>
        </p:txBody>
      </p:sp>
    </p:spTree>
    <p:extLst>
      <p:ext uri="{BB962C8B-B14F-4D97-AF65-F5344CB8AC3E}">
        <p14:creationId xmlns:p14="http://schemas.microsoft.com/office/powerpoint/2010/main" val="962395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3245</TotalTime>
  <Words>663</Words>
  <Application>Microsoft Macintosh PowerPoint</Application>
  <PresentationFormat>On-screen Show (16:10)</PresentationFormat>
  <Paragraphs>126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Sheryl Murdock</dc:creator>
  <cp:lastModifiedBy>Sheryl Murdock</cp:lastModifiedBy>
  <cp:revision>8</cp:revision>
  <dcterms:created xsi:type="dcterms:W3CDTF">2024-11-07T17:37:23Z</dcterms:created>
  <dcterms:modified xsi:type="dcterms:W3CDTF">2024-11-11T18:07:21Z</dcterms:modified>
</cp:coreProperties>
</file>