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sldIdLst>
    <p:sldId id="574" r:id="rId2"/>
    <p:sldId id="615" r:id="rId3"/>
    <p:sldId id="605" r:id="rId4"/>
    <p:sldId id="572" r:id="rId5"/>
    <p:sldId id="573" r:id="rId6"/>
    <p:sldId id="626" r:id="rId7"/>
    <p:sldId id="536" r:id="rId8"/>
    <p:sldId id="543" r:id="rId9"/>
    <p:sldId id="580" r:id="rId10"/>
    <p:sldId id="625" r:id="rId11"/>
    <p:sldId id="623" r:id="rId12"/>
    <p:sldId id="618" r:id="rId13"/>
    <p:sldId id="571" r:id="rId14"/>
    <p:sldId id="609" r:id="rId15"/>
    <p:sldId id="624" r:id="rId16"/>
    <p:sldId id="610" r:id="rId17"/>
    <p:sldId id="608" r:id="rId18"/>
    <p:sldId id="613" r:id="rId19"/>
    <p:sldId id="616" r:id="rId20"/>
    <p:sldId id="529" r:id="rId21"/>
    <p:sldId id="607" r:id="rId22"/>
    <p:sldId id="617" r:id="rId23"/>
    <p:sldId id="612" r:id="rId24"/>
    <p:sldId id="611" r:id="rId25"/>
    <p:sldId id="629" r:id="rId26"/>
    <p:sldId id="619" r:id="rId27"/>
    <p:sldId id="627" r:id="rId28"/>
    <p:sldId id="628" r:id="rId29"/>
    <p:sldId id="622" r:id="rId30"/>
  </p:sldIdLst>
  <p:sldSz cx="9144000" cy="6858000" type="screen4x3"/>
  <p:notesSz cx="6858000" cy="9144000"/>
  <p:defaultTextStyle>
    <a:defPPr>
      <a:defRPr lang="en-US"/>
    </a:defPPr>
    <a:lvl1pPr algn="ctr"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1pPr>
    <a:lvl2pPr marL="457200" algn="ctr"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2pPr>
    <a:lvl3pPr marL="914400" algn="ctr"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3pPr>
    <a:lvl4pPr marL="1371600" algn="ctr"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4pPr>
    <a:lvl5pPr marL="1828800" algn="ctr" rtl="0" eaLnBrk="0" fontAlgn="base" hangingPunct="0">
      <a:spcBef>
        <a:spcPct val="0"/>
      </a:spcBef>
      <a:spcAft>
        <a:spcPct val="0"/>
      </a:spcAft>
      <a:defRPr sz="20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256">
          <p15:clr>
            <a:srgbClr val="A4A3A4"/>
          </p15:clr>
        </p15:guide>
        <p15:guide id="2" pos="56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DFF5"/>
    <a:srgbClr val="024B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94672"/>
  </p:normalViewPr>
  <p:slideViewPr>
    <p:cSldViewPr>
      <p:cViewPr varScale="1">
        <p:scale>
          <a:sx n="120" d="100"/>
          <a:sy n="120" d="100"/>
        </p:scale>
        <p:origin x="1640" y="200"/>
      </p:cViewPr>
      <p:guideLst>
        <p:guide orient="horz" pos="2256"/>
        <p:guide pos="5616"/>
      </p:guideLst>
    </p:cSldViewPr>
  </p:slid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050">
            <a:extLst>
              <a:ext uri="{FF2B5EF4-FFF2-40B4-BE49-F238E27FC236}">
                <a16:creationId xmlns:a16="http://schemas.microsoft.com/office/drawing/2014/main" id="{005EB808-CFF1-B028-8AD7-FEF0C498817D}"/>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GB"/>
          </a:p>
        </p:txBody>
      </p:sp>
      <p:sp>
        <p:nvSpPr>
          <p:cNvPr id="140291" name="Rectangle 2051">
            <a:extLst>
              <a:ext uri="{FF2B5EF4-FFF2-40B4-BE49-F238E27FC236}">
                <a16:creationId xmlns:a16="http://schemas.microsoft.com/office/drawing/2014/main" id="{8E5C4344-39A6-AAEB-F57F-ADE97CC93E82}"/>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a:p>
        </p:txBody>
      </p:sp>
      <p:sp>
        <p:nvSpPr>
          <p:cNvPr id="81924" name="Rectangle 2052">
            <a:extLst>
              <a:ext uri="{FF2B5EF4-FFF2-40B4-BE49-F238E27FC236}">
                <a16:creationId xmlns:a16="http://schemas.microsoft.com/office/drawing/2014/main" id="{C713F499-C6E6-56CB-6358-19B65B791ED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 uri="{FAA26D3D-D897-4be2-8F04-BA451C77F1D7}">
              <ma14:placeholderFlag xmlns:ma14="http://schemas.microsoft.com/office/mac/drawingml/2011/main" xmlns="" val="1"/>
            </a:ext>
          </a:extLst>
        </p:spPr>
      </p:sp>
      <p:sp>
        <p:nvSpPr>
          <p:cNvPr id="140293" name="Rectangle 2053">
            <a:extLst>
              <a:ext uri="{FF2B5EF4-FFF2-40B4-BE49-F238E27FC236}">
                <a16:creationId xmlns:a16="http://schemas.microsoft.com/office/drawing/2014/main" id="{4C5D5ADE-EE41-FB90-7D43-4FDC747980F3}"/>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0294" name="Rectangle 2054">
            <a:extLst>
              <a:ext uri="{FF2B5EF4-FFF2-40B4-BE49-F238E27FC236}">
                <a16:creationId xmlns:a16="http://schemas.microsoft.com/office/drawing/2014/main" id="{E9E898B1-5352-9085-8B87-F400154AA5C2}"/>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GB"/>
          </a:p>
        </p:txBody>
      </p:sp>
      <p:sp>
        <p:nvSpPr>
          <p:cNvPr id="140295" name="Rectangle 2055">
            <a:extLst>
              <a:ext uri="{FF2B5EF4-FFF2-40B4-BE49-F238E27FC236}">
                <a16:creationId xmlns:a16="http://schemas.microsoft.com/office/drawing/2014/main" id="{358B4A29-1377-3855-FDAF-90CC8633E585}"/>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064E15E-6AD6-5944-B877-A0004EF51164}"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CD181CF-2899-7411-8B98-E5BDC0D8C066}"/>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0B4CBB34-1556-8C4D-80B9-922BE8B10C92}" type="slidenum">
              <a:rPr lang="en-CA" altLang="en-US" sz="1200"/>
              <a:pPr/>
              <a:t>1</a:t>
            </a:fld>
            <a:endParaRPr lang="en-CA" altLang="en-US" sz="1200"/>
          </a:p>
        </p:txBody>
      </p:sp>
      <p:sp>
        <p:nvSpPr>
          <p:cNvPr id="249858" name="Rectangle 2">
            <a:extLst>
              <a:ext uri="{FF2B5EF4-FFF2-40B4-BE49-F238E27FC236}">
                <a16:creationId xmlns:a16="http://schemas.microsoft.com/office/drawing/2014/main" id="{6F520ACC-4ECC-002A-FF3C-598444D1CC5D}"/>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6234C8B3-1273-BF21-8702-D0DB67CD8691}"/>
              </a:ext>
            </a:extLst>
          </p:cNvPr>
          <p:cNvSpPr>
            <a:spLocks noGrp="1" noChangeArrowheads="1"/>
          </p:cNvSpPr>
          <p:nvPr>
            <p:ph type="body" idx="1"/>
          </p:nvPr>
        </p:nvSpPr>
        <p:spPr>
          <a:xfrm>
            <a:off x="685800" y="4344988"/>
            <a:ext cx="5486400" cy="4113212"/>
          </a:xfrm>
        </p:spPr>
        <p:txBody>
          <a:bodyPr/>
          <a:lstStyle/>
          <a:p>
            <a:r>
              <a:rPr lang="en-US" altLang="en-US">
                <a:ea typeface="ＭＳ Ｐゴシック" panose="020B0600070205080204" pitchFamily="34" charset="-128"/>
              </a:rPr>
              <a:t>Thank-you, I was delighted to be invited to share my research with  to share highlights from my research on marine invertebrates from the intertidal to the deep-sea.</a:t>
            </a:r>
            <a:endParaRPr lang="en-CA"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8AD954-F5F4-3C37-38FC-09FBC8B9F51B}"/>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6E10D2E3-CC6D-4E47-97F2-E2AFBEA9FFD6}" type="slidenum">
              <a:rPr lang="en-CA" altLang="en-US" sz="1200"/>
              <a:pPr/>
              <a:t>4</a:t>
            </a:fld>
            <a:endParaRPr lang="en-CA" altLang="en-US" sz="1200"/>
          </a:p>
        </p:txBody>
      </p:sp>
      <p:sp>
        <p:nvSpPr>
          <p:cNvPr id="128002" name="Rectangle 2">
            <a:extLst>
              <a:ext uri="{FF2B5EF4-FFF2-40B4-BE49-F238E27FC236}">
                <a16:creationId xmlns:a16="http://schemas.microsoft.com/office/drawing/2014/main" id="{D88A0FF9-E922-7492-AEAB-9240634B8F96}"/>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EBB90207-570B-9263-5858-D58F11D9170B}"/>
              </a:ext>
            </a:extLst>
          </p:cNvPr>
          <p:cNvSpPr>
            <a:spLocks noGrp="1" noChangeArrowheads="1"/>
          </p:cNvSpPr>
          <p:nvPr>
            <p:ph type="body" idx="1"/>
          </p:nvPr>
        </p:nvSpPr>
        <p:spPr/>
        <p:txBody>
          <a:bodyPr/>
          <a:lstStyle/>
          <a:p>
            <a:pPr>
              <a:buFontTx/>
              <a:buChar char="•"/>
            </a:pPr>
            <a:r>
              <a:rPr lang="en-US" altLang="en-US">
                <a:ea typeface="ＭＳ Ｐゴシック" panose="020B0600070205080204" pitchFamily="34" charset="-128"/>
              </a:rPr>
              <a:t>When we get to the sea floor, this is what we see.  This is by far my favorite vent shot. In the backgound are a series of chimney spires spewing out hot vent fluid. In the foreground is the JdFR tube worm species called Ridgeia piscesae.  I’ll talk about the anatomy of this species in a few minutes, but obvious features that you can see here are the white tubes that the animal live in (made of chitin) and the bright red plume on the top. This plume are the ‘gills’ of the worm, and the red colour comes from it’s hemoglobin.</a:t>
            </a:r>
          </a:p>
          <a:p>
            <a:pPr>
              <a:buFontTx/>
              <a:buChar char="•"/>
            </a:pPr>
            <a:r>
              <a:rPr lang="en-US" altLang="en-US">
                <a:ea typeface="ＭＳ Ｐゴシック" panose="020B0600070205080204" pitchFamily="34" charset="-128"/>
              </a:rPr>
              <a:t>Notice that no animals are living on the chimney sides – likely because it’s too hot</a:t>
            </a:r>
            <a:endParaRPr lang="en-CA"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solidFill>
                  <a:schemeClr val="bg1"/>
                </a:solidFill>
              </a:rPr>
              <a:t>Volcanic eruptions provide rare opportunities to witness the biological recolonization of areas covered by new lava flows by effectively resetting the ecological succession clock to zero. The role of submarine volcanic eruptions as disturbance events and the resulting patterns of ecological succession have mainly been studied in hydrothermal vent ecosystems. However, the effects of submarine volcanic eruptions as disturbance forces have rarely been studied in non-vent ecosystems, particularly on seamounts. Here, we document the early stages of ecological succession of non-vent benthic communities inhabiting the summit caldera of the active </a:t>
            </a:r>
            <a:r>
              <a:rPr lang="en-CA" sz="1200" dirty="0" err="1">
                <a:solidFill>
                  <a:schemeClr val="bg1"/>
                </a:solidFill>
              </a:rPr>
              <a:t>Vailulu’u</a:t>
            </a:r>
            <a:r>
              <a:rPr lang="en-CA" sz="1200" dirty="0">
                <a:solidFill>
                  <a:schemeClr val="bg1"/>
                </a:solidFill>
              </a:rPr>
              <a:t> submarine volcano in American Samoa. Sitting above the Samoan volcanic hotspot, </a:t>
            </a:r>
            <a:r>
              <a:rPr lang="en-CA" sz="1200" dirty="0" err="1">
                <a:solidFill>
                  <a:schemeClr val="bg1"/>
                </a:solidFill>
              </a:rPr>
              <a:t>Vailulu’u</a:t>
            </a:r>
            <a:r>
              <a:rPr lang="en-CA" sz="1200" dirty="0">
                <a:solidFill>
                  <a:schemeClr val="bg1"/>
                </a:solidFill>
              </a:rPr>
              <a:t> is the youngest volcano of the Samoan chain. Repeated mapping of </a:t>
            </a:r>
            <a:r>
              <a:rPr lang="en-CA" sz="1200" dirty="0" err="1">
                <a:solidFill>
                  <a:schemeClr val="bg1"/>
                </a:solidFill>
              </a:rPr>
              <a:t>Vailulu’u</a:t>
            </a:r>
            <a:r>
              <a:rPr lang="en-CA" sz="1200" dirty="0">
                <a:solidFill>
                  <a:schemeClr val="bg1"/>
                </a:solidFill>
              </a:rPr>
              <a:t> in 1999, 2005, 2006, 2012, and 2017 revealed the progressive growth of a new cone named </a:t>
            </a:r>
            <a:r>
              <a:rPr lang="en-CA" sz="1200" dirty="0" err="1">
                <a:solidFill>
                  <a:schemeClr val="bg1"/>
                </a:solidFill>
              </a:rPr>
              <a:t>Nafanua</a:t>
            </a:r>
            <a:r>
              <a:rPr lang="en-CA" sz="1200" dirty="0">
                <a:solidFill>
                  <a:schemeClr val="bg1"/>
                </a:solidFill>
              </a:rPr>
              <a:t>. In 18 years, the cone grew &gt;300 meters in height from a starting depth of ~1000 meters below sea level (</a:t>
            </a:r>
            <a:r>
              <a:rPr lang="en-CA" sz="1200" dirty="0" err="1">
                <a:solidFill>
                  <a:schemeClr val="bg1"/>
                </a:solidFill>
              </a:rPr>
              <a:t>mbsl</a:t>
            </a:r>
            <a:r>
              <a:rPr lang="en-CA" sz="1200" dirty="0">
                <a:solidFill>
                  <a:schemeClr val="bg1"/>
                </a:solidFill>
              </a:rPr>
              <a:t>). The differential analyses of this time-series bathymetry dataset enabled the assignment of maximum age ranges to different portions of the new cone. High-definition ROV imagery collected in 2017 revealed patterns of community structuring consistent with ecological succession: newly erupted seafloor contained a subset of the benthic species found on older seafloor. Furthermore, individual animal sizes in the younger seafloor zones were smaller than in the older zones. This unusual interdisciplinary combination of geological and biological observations provides constraints on which deep-sea animals recolonize new seafloor after a major disturbance event and how quickly. This knowledge could be applied to identify signs and states of recovery from anthropogenic disturbances by a deep seamount ecosystem.</a:t>
            </a:r>
            <a:endParaRPr lang="en-US" sz="12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5064E15E-6AD6-5944-B877-A0004EF51164}" type="slidenum">
              <a:rPr lang="en-GB" altLang="en-US" smtClean="0"/>
              <a:pPr/>
              <a:t>24</a:t>
            </a:fld>
            <a:endParaRPr lang="en-GB" altLang="en-US"/>
          </a:p>
        </p:txBody>
      </p:sp>
    </p:spTree>
    <p:extLst>
      <p:ext uri="{BB962C8B-B14F-4D97-AF65-F5344CB8AC3E}">
        <p14:creationId xmlns:p14="http://schemas.microsoft.com/office/powerpoint/2010/main" val="3019360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9C3F08C0-B657-F9AA-5777-2E35BBB73F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D6FE4E-D53D-9CB7-DC22-F56D5B9635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8A6A1A-86B3-1522-664E-452DF46061AC}"/>
              </a:ext>
            </a:extLst>
          </p:cNvPr>
          <p:cNvSpPr>
            <a:spLocks noGrp="1" noChangeArrowheads="1"/>
          </p:cNvSpPr>
          <p:nvPr>
            <p:ph type="sldNum" sz="quarter" idx="12"/>
          </p:nvPr>
        </p:nvSpPr>
        <p:spPr>
          <a:ln/>
        </p:spPr>
        <p:txBody>
          <a:bodyPr/>
          <a:lstStyle>
            <a:lvl1pPr>
              <a:defRPr/>
            </a:lvl1pPr>
          </a:lstStyle>
          <a:p>
            <a:fld id="{0981E971-34A2-3A4A-B13C-6A27663B6473}" type="slidenum">
              <a:rPr lang="en-US" altLang="en-US"/>
              <a:pPr/>
              <a:t>‹#›</a:t>
            </a:fld>
            <a:endParaRPr lang="en-US" altLang="en-US"/>
          </a:p>
        </p:txBody>
      </p:sp>
    </p:spTree>
    <p:extLst>
      <p:ext uri="{BB962C8B-B14F-4D97-AF65-F5344CB8AC3E}">
        <p14:creationId xmlns:p14="http://schemas.microsoft.com/office/powerpoint/2010/main" val="3385577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13EA984-6F4B-80FC-6D6E-DC09A4C4B6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08735B-808F-60A6-7C74-8DECA76708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C4D5E2-6D52-CBF4-5D04-05AF762EE89D}"/>
              </a:ext>
            </a:extLst>
          </p:cNvPr>
          <p:cNvSpPr>
            <a:spLocks noGrp="1" noChangeArrowheads="1"/>
          </p:cNvSpPr>
          <p:nvPr>
            <p:ph type="sldNum" sz="quarter" idx="12"/>
          </p:nvPr>
        </p:nvSpPr>
        <p:spPr>
          <a:ln/>
        </p:spPr>
        <p:txBody>
          <a:bodyPr/>
          <a:lstStyle>
            <a:lvl1pPr>
              <a:defRPr/>
            </a:lvl1pPr>
          </a:lstStyle>
          <a:p>
            <a:fld id="{C054B9A8-C3AD-684F-81BC-991EAD10D14F}" type="slidenum">
              <a:rPr lang="en-US" altLang="en-US"/>
              <a:pPr/>
              <a:t>‹#›</a:t>
            </a:fld>
            <a:endParaRPr lang="en-US" altLang="en-US"/>
          </a:p>
        </p:txBody>
      </p:sp>
    </p:spTree>
    <p:extLst>
      <p:ext uri="{BB962C8B-B14F-4D97-AF65-F5344CB8AC3E}">
        <p14:creationId xmlns:p14="http://schemas.microsoft.com/office/powerpoint/2010/main" val="3496731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47F4784-4DE8-DA68-1D5C-9A190ADA4C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472F60-30C7-D7CB-2B9E-51E4CD015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EB74BD-AB72-7F9B-00F4-42281F75B9ED}"/>
              </a:ext>
            </a:extLst>
          </p:cNvPr>
          <p:cNvSpPr>
            <a:spLocks noGrp="1" noChangeArrowheads="1"/>
          </p:cNvSpPr>
          <p:nvPr>
            <p:ph type="sldNum" sz="quarter" idx="12"/>
          </p:nvPr>
        </p:nvSpPr>
        <p:spPr>
          <a:ln/>
        </p:spPr>
        <p:txBody>
          <a:bodyPr/>
          <a:lstStyle>
            <a:lvl1pPr>
              <a:defRPr/>
            </a:lvl1pPr>
          </a:lstStyle>
          <a:p>
            <a:fld id="{4E6DA5B0-3956-F64E-BC9A-41C9C5BB2580}" type="slidenum">
              <a:rPr lang="en-US" altLang="en-US"/>
              <a:pPr/>
              <a:t>‹#›</a:t>
            </a:fld>
            <a:endParaRPr lang="en-US" altLang="en-US"/>
          </a:p>
        </p:txBody>
      </p:sp>
    </p:spTree>
    <p:extLst>
      <p:ext uri="{BB962C8B-B14F-4D97-AF65-F5344CB8AC3E}">
        <p14:creationId xmlns:p14="http://schemas.microsoft.com/office/powerpoint/2010/main" val="1634928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Date Placeholder 2">
            <a:extLst>
              <a:ext uri="{FF2B5EF4-FFF2-40B4-BE49-F238E27FC236}">
                <a16:creationId xmlns:a16="http://schemas.microsoft.com/office/drawing/2014/main" id="{94E024FF-ABB7-B17B-4903-F15F9B454669}"/>
              </a:ext>
            </a:extLst>
          </p:cNvPr>
          <p:cNvSpPr>
            <a:spLocks noGrp="1"/>
          </p:cNvSpPr>
          <p:nvPr>
            <p:ph type="dt" sz="half" idx="10"/>
          </p:nvPr>
        </p:nvSpPr>
        <p:spPr/>
        <p:txBody>
          <a:bodyPr/>
          <a:lstStyle>
            <a:lvl1pPr>
              <a:defRPr/>
            </a:lvl1pPr>
          </a:lstStyle>
          <a:p>
            <a:pPr>
              <a:defRPr/>
            </a:pPr>
            <a:endParaRPr lang="en-CA"/>
          </a:p>
        </p:txBody>
      </p:sp>
      <p:sp>
        <p:nvSpPr>
          <p:cNvPr id="4" name="Footer Placeholder 3">
            <a:extLst>
              <a:ext uri="{FF2B5EF4-FFF2-40B4-BE49-F238E27FC236}">
                <a16:creationId xmlns:a16="http://schemas.microsoft.com/office/drawing/2014/main" id="{3784F055-14E5-410E-4A5D-3338C4870040}"/>
              </a:ext>
            </a:extLst>
          </p:cNvPr>
          <p:cNvSpPr>
            <a:spLocks noGrp="1"/>
          </p:cNvSpPr>
          <p:nvPr>
            <p:ph type="ftr" sz="quarter" idx="11"/>
          </p:nvPr>
        </p:nvSpPr>
        <p:spPr/>
        <p:txBody>
          <a:bodyPr/>
          <a:lstStyle>
            <a:lvl1pPr>
              <a:defRPr/>
            </a:lvl1pPr>
          </a:lstStyle>
          <a:p>
            <a:pPr>
              <a:defRPr/>
            </a:pPr>
            <a:endParaRPr lang="en-CA"/>
          </a:p>
        </p:txBody>
      </p:sp>
      <p:sp>
        <p:nvSpPr>
          <p:cNvPr id="5" name="Slide Number Placeholder 4">
            <a:extLst>
              <a:ext uri="{FF2B5EF4-FFF2-40B4-BE49-F238E27FC236}">
                <a16:creationId xmlns:a16="http://schemas.microsoft.com/office/drawing/2014/main" id="{9ED3B28C-A660-C4A0-A5B8-D52F8E77CC2F}"/>
              </a:ext>
            </a:extLst>
          </p:cNvPr>
          <p:cNvSpPr>
            <a:spLocks noGrp="1"/>
          </p:cNvSpPr>
          <p:nvPr>
            <p:ph type="sldNum" sz="quarter" idx="12"/>
          </p:nvPr>
        </p:nvSpPr>
        <p:spPr/>
        <p:txBody>
          <a:bodyPr/>
          <a:lstStyle>
            <a:lvl1pPr>
              <a:defRPr/>
            </a:lvl1pPr>
          </a:lstStyle>
          <a:p>
            <a:fld id="{323468D9-CD92-BF47-A676-041869A1B76D}" type="slidenum">
              <a:rPr lang="en-CA" altLang="en-US"/>
              <a:pPr/>
              <a:t>‹#›</a:t>
            </a:fld>
            <a:endParaRPr lang="en-CA" altLang="en-US"/>
          </a:p>
        </p:txBody>
      </p:sp>
    </p:spTree>
    <p:extLst>
      <p:ext uri="{BB962C8B-B14F-4D97-AF65-F5344CB8AC3E}">
        <p14:creationId xmlns:p14="http://schemas.microsoft.com/office/powerpoint/2010/main" val="489915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47001B5-29CF-3743-01BE-6F186BE697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026BEC-7505-B15E-5EA3-2B9C43D9E4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1315DA-D321-DDCB-C696-6F7558EFBEDB}"/>
              </a:ext>
            </a:extLst>
          </p:cNvPr>
          <p:cNvSpPr>
            <a:spLocks noGrp="1" noChangeArrowheads="1"/>
          </p:cNvSpPr>
          <p:nvPr>
            <p:ph type="sldNum" sz="quarter" idx="12"/>
          </p:nvPr>
        </p:nvSpPr>
        <p:spPr>
          <a:ln/>
        </p:spPr>
        <p:txBody>
          <a:bodyPr/>
          <a:lstStyle>
            <a:lvl1pPr>
              <a:defRPr/>
            </a:lvl1pPr>
          </a:lstStyle>
          <a:p>
            <a:fld id="{00BF893F-2FAE-3F46-BC05-01701DBB34EB}" type="slidenum">
              <a:rPr lang="en-US" altLang="en-US"/>
              <a:pPr/>
              <a:t>‹#›</a:t>
            </a:fld>
            <a:endParaRPr lang="en-US" altLang="en-US"/>
          </a:p>
        </p:txBody>
      </p:sp>
    </p:spTree>
    <p:extLst>
      <p:ext uri="{BB962C8B-B14F-4D97-AF65-F5344CB8AC3E}">
        <p14:creationId xmlns:p14="http://schemas.microsoft.com/office/powerpoint/2010/main" val="1442804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0DEF014-41B3-52B6-4DB7-54A4DBA381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BB9963-002F-22A2-EFBF-A1082798B9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838797-142C-9B5B-719E-FBD5401AD6D8}"/>
              </a:ext>
            </a:extLst>
          </p:cNvPr>
          <p:cNvSpPr>
            <a:spLocks noGrp="1" noChangeArrowheads="1"/>
          </p:cNvSpPr>
          <p:nvPr>
            <p:ph type="sldNum" sz="quarter" idx="12"/>
          </p:nvPr>
        </p:nvSpPr>
        <p:spPr>
          <a:ln/>
        </p:spPr>
        <p:txBody>
          <a:bodyPr/>
          <a:lstStyle>
            <a:lvl1pPr>
              <a:defRPr/>
            </a:lvl1pPr>
          </a:lstStyle>
          <a:p>
            <a:fld id="{E8218EA3-F3D6-B24F-8BC8-6017BC2AAAFD}" type="slidenum">
              <a:rPr lang="en-US" altLang="en-US"/>
              <a:pPr/>
              <a:t>‹#›</a:t>
            </a:fld>
            <a:endParaRPr lang="en-US" altLang="en-US"/>
          </a:p>
        </p:txBody>
      </p:sp>
    </p:spTree>
    <p:extLst>
      <p:ext uri="{BB962C8B-B14F-4D97-AF65-F5344CB8AC3E}">
        <p14:creationId xmlns:p14="http://schemas.microsoft.com/office/powerpoint/2010/main" val="3062557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952A9B4-5D7F-6CA0-8541-78E56C379F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AD8F629-EEAF-8B07-6669-8DDDDC0E23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58BA1E-070C-A1D5-896D-A3ED6262A2F8}"/>
              </a:ext>
            </a:extLst>
          </p:cNvPr>
          <p:cNvSpPr>
            <a:spLocks noGrp="1" noChangeArrowheads="1"/>
          </p:cNvSpPr>
          <p:nvPr>
            <p:ph type="sldNum" sz="quarter" idx="12"/>
          </p:nvPr>
        </p:nvSpPr>
        <p:spPr>
          <a:ln/>
        </p:spPr>
        <p:txBody>
          <a:bodyPr/>
          <a:lstStyle>
            <a:lvl1pPr>
              <a:defRPr/>
            </a:lvl1pPr>
          </a:lstStyle>
          <a:p>
            <a:fld id="{38C7710B-FDFD-0D4B-AAF6-2A0CA785EA76}" type="slidenum">
              <a:rPr lang="en-US" altLang="en-US"/>
              <a:pPr/>
              <a:t>‹#›</a:t>
            </a:fld>
            <a:endParaRPr lang="en-US" altLang="en-US"/>
          </a:p>
        </p:txBody>
      </p:sp>
    </p:spTree>
    <p:extLst>
      <p:ext uri="{BB962C8B-B14F-4D97-AF65-F5344CB8AC3E}">
        <p14:creationId xmlns:p14="http://schemas.microsoft.com/office/powerpoint/2010/main" val="135440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A575AB8F-B3C7-2205-FDA8-ED88E75FB2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96DF9E7-E535-0BD4-A9AB-F0BE60B764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99C34E6-8724-53D7-CF60-E9A99C0AD589}"/>
              </a:ext>
            </a:extLst>
          </p:cNvPr>
          <p:cNvSpPr>
            <a:spLocks noGrp="1" noChangeArrowheads="1"/>
          </p:cNvSpPr>
          <p:nvPr>
            <p:ph type="sldNum" sz="quarter" idx="12"/>
          </p:nvPr>
        </p:nvSpPr>
        <p:spPr>
          <a:ln/>
        </p:spPr>
        <p:txBody>
          <a:bodyPr/>
          <a:lstStyle>
            <a:lvl1pPr>
              <a:defRPr/>
            </a:lvl1pPr>
          </a:lstStyle>
          <a:p>
            <a:fld id="{0EA722FF-DB12-1E48-A73F-053F8C2A0893}" type="slidenum">
              <a:rPr lang="en-US" altLang="en-US"/>
              <a:pPr/>
              <a:t>‹#›</a:t>
            </a:fld>
            <a:endParaRPr lang="en-US" altLang="en-US"/>
          </a:p>
        </p:txBody>
      </p:sp>
    </p:spTree>
    <p:extLst>
      <p:ext uri="{BB962C8B-B14F-4D97-AF65-F5344CB8AC3E}">
        <p14:creationId xmlns:p14="http://schemas.microsoft.com/office/powerpoint/2010/main" val="61110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06D771B3-E1DA-1590-51B2-F631317D83D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102427-D01E-2AAA-D5B8-4FA5F1BC3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85DDE9-E04B-6D42-184C-E2E03E7379B0}"/>
              </a:ext>
            </a:extLst>
          </p:cNvPr>
          <p:cNvSpPr>
            <a:spLocks noGrp="1" noChangeArrowheads="1"/>
          </p:cNvSpPr>
          <p:nvPr>
            <p:ph type="sldNum" sz="quarter" idx="12"/>
          </p:nvPr>
        </p:nvSpPr>
        <p:spPr>
          <a:ln/>
        </p:spPr>
        <p:txBody>
          <a:bodyPr/>
          <a:lstStyle>
            <a:lvl1pPr>
              <a:defRPr/>
            </a:lvl1pPr>
          </a:lstStyle>
          <a:p>
            <a:fld id="{E8666185-A4BB-184F-A2A5-F78736D66292}" type="slidenum">
              <a:rPr lang="en-US" altLang="en-US"/>
              <a:pPr/>
              <a:t>‹#›</a:t>
            </a:fld>
            <a:endParaRPr lang="en-US" altLang="en-US"/>
          </a:p>
        </p:txBody>
      </p:sp>
    </p:spTree>
    <p:extLst>
      <p:ext uri="{BB962C8B-B14F-4D97-AF65-F5344CB8AC3E}">
        <p14:creationId xmlns:p14="http://schemas.microsoft.com/office/powerpoint/2010/main" val="334640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E04EA2-9EEC-63F9-1D35-60CDEA13D58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115FE47-9E55-83A7-A5E0-4169502B17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79B2386-1FA1-1059-CB13-B2FD31324B4D}"/>
              </a:ext>
            </a:extLst>
          </p:cNvPr>
          <p:cNvSpPr>
            <a:spLocks noGrp="1" noChangeArrowheads="1"/>
          </p:cNvSpPr>
          <p:nvPr>
            <p:ph type="sldNum" sz="quarter" idx="12"/>
          </p:nvPr>
        </p:nvSpPr>
        <p:spPr>
          <a:ln/>
        </p:spPr>
        <p:txBody>
          <a:bodyPr/>
          <a:lstStyle>
            <a:lvl1pPr>
              <a:defRPr/>
            </a:lvl1pPr>
          </a:lstStyle>
          <a:p>
            <a:fld id="{6C8AF906-B841-C94C-B707-F94A6C42577F}" type="slidenum">
              <a:rPr lang="en-US" altLang="en-US"/>
              <a:pPr/>
              <a:t>‹#›</a:t>
            </a:fld>
            <a:endParaRPr lang="en-US" altLang="en-US"/>
          </a:p>
        </p:txBody>
      </p:sp>
    </p:spTree>
    <p:extLst>
      <p:ext uri="{BB962C8B-B14F-4D97-AF65-F5344CB8AC3E}">
        <p14:creationId xmlns:p14="http://schemas.microsoft.com/office/powerpoint/2010/main" val="1297541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F90432-BC35-F70A-BDA3-1627D1DD1B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C2CDEC-A146-1183-B6DF-8FC7B3A5FC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5C0AE5-CBA2-7033-EA20-E0F9AC0BEBF8}"/>
              </a:ext>
            </a:extLst>
          </p:cNvPr>
          <p:cNvSpPr>
            <a:spLocks noGrp="1" noChangeArrowheads="1"/>
          </p:cNvSpPr>
          <p:nvPr>
            <p:ph type="sldNum" sz="quarter" idx="12"/>
          </p:nvPr>
        </p:nvSpPr>
        <p:spPr>
          <a:ln/>
        </p:spPr>
        <p:txBody>
          <a:bodyPr/>
          <a:lstStyle>
            <a:lvl1pPr>
              <a:defRPr/>
            </a:lvl1pPr>
          </a:lstStyle>
          <a:p>
            <a:fld id="{B47B055D-B6F0-FD48-B209-D876BE1F214E}" type="slidenum">
              <a:rPr lang="en-US" altLang="en-US"/>
              <a:pPr/>
              <a:t>‹#›</a:t>
            </a:fld>
            <a:endParaRPr lang="en-US" altLang="en-US"/>
          </a:p>
        </p:txBody>
      </p:sp>
    </p:spTree>
    <p:extLst>
      <p:ext uri="{BB962C8B-B14F-4D97-AF65-F5344CB8AC3E}">
        <p14:creationId xmlns:p14="http://schemas.microsoft.com/office/powerpoint/2010/main" val="2048775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E36F5E-EA6C-4B19-F5CD-1FDB7D71E4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19CDF3-DD88-C225-F85D-71DA89642F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2C5D7C-BA9F-4B2A-4E57-679F822B8B4F}"/>
              </a:ext>
            </a:extLst>
          </p:cNvPr>
          <p:cNvSpPr>
            <a:spLocks noGrp="1" noChangeArrowheads="1"/>
          </p:cNvSpPr>
          <p:nvPr>
            <p:ph type="sldNum" sz="quarter" idx="12"/>
          </p:nvPr>
        </p:nvSpPr>
        <p:spPr>
          <a:ln/>
        </p:spPr>
        <p:txBody>
          <a:bodyPr/>
          <a:lstStyle>
            <a:lvl1pPr>
              <a:defRPr/>
            </a:lvl1pPr>
          </a:lstStyle>
          <a:p>
            <a:fld id="{A8487F2C-7577-AB41-BB0C-7660718DD13B}" type="slidenum">
              <a:rPr lang="en-US" altLang="en-US"/>
              <a:pPr/>
              <a:t>‹#›</a:t>
            </a:fld>
            <a:endParaRPr lang="en-US" altLang="en-US"/>
          </a:p>
        </p:txBody>
      </p:sp>
    </p:spTree>
    <p:extLst>
      <p:ext uri="{BB962C8B-B14F-4D97-AF65-F5344CB8AC3E}">
        <p14:creationId xmlns:p14="http://schemas.microsoft.com/office/powerpoint/2010/main" val="991461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BA9821-151A-80D1-6657-B0F58C8E876C}"/>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E3B9FCEA-4DFE-5CDA-C7D2-DA4E3EA388A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0D192611-D84F-3D1F-2143-9821F48C0F1B}"/>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ea typeface="+mn-ea"/>
                <a:cs typeface="+mn-cs"/>
              </a:defRPr>
            </a:lvl1pPr>
          </a:lstStyle>
          <a:p>
            <a:pPr>
              <a:defRPr/>
            </a:pPr>
            <a:endParaRPr lang="en-US"/>
          </a:p>
        </p:txBody>
      </p:sp>
      <p:sp>
        <p:nvSpPr>
          <p:cNvPr id="1029" name="Rectangle 5">
            <a:extLst>
              <a:ext uri="{FF2B5EF4-FFF2-40B4-BE49-F238E27FC236}">
                <a16:creationId xmlns:a16="http://schemas.microsoft.com/office/drawing/2014/main" id="{6495A616-DFD6-490E-20FD-BBFEFE299B1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30" name="Rectangle 6">
            <a:extLst>
              <a:ext uri="{FF2B5EF4-FFF2-40B4-BE49-F238E27FC236}">
                <a16:creationId xmlns:a16="http://schemas.microsoft.com/office/drawing/2014/main" id="{A4BC460B-323D-3AA2-1DD7-606F7BFEFB3E}"/>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C22F6FC2-1829-3A46-ADC3-B26752A8C93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bari.org/endeavor-hydrothermal-chimneys/"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autiluslive.org/cruise/na161" TargetMode="Externa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nautiluslive.org/cruise/na151"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Picture1">
            <a:extLst>
              <a:ext uri="{FF2B5EF4-FFF2-40B4-BE49-F238E27FC236}">
                <a16:creationId xmlns:a16="http://schemas.microsoft.com/office/drawing/2014/main" id="{9620866B-E8AA-8CD3-FEAC-C3A0ABE4F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60" y="-819472"/>
            <a:ext cx="8892480" cy="66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1">
            <a:extLst>
              <a:ext uri="{FF2B5EF4-FFF2-40B4-BE49-F238E27FC236}">
                <a16:creationId xmlns:a16="http://schemas.microsoft.com/office/drawing/2014/main" id="{46987A42-C230-0466-8CD5-2C03FA5BD99B}"/>
              </a:ext>
            </a:extLst>
          </p:cNvPr>
          <p:cNvSpPr txBox="1">
            <a:spLocks noChangeArrowheads="1"/>
          </p:cNvSpPr>
          <p:nvPr/>
        </p:nvSpPr>
        <p:spPr bwMode="auto">
          <a:xfrm>
            <a:off x="422712" y="182205"/>
            <a:ext cx="8061823"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a:defRPr sz="2000">
                <a:solidFill>
                  <a:schemeClr val="tx1"/>
                </a:solidFill>
                <a:latin typeface="Times New Roman" charset="0"/>
                <a:ea typeface="ＭＳ Ｐゴシック" charset="0"/>
              </a:defRPr>
            </a:lvl6pPr>
            <a:lvl7pPr>
              <a:defRPr sz="2000">
                <a:solidFill>
                  <a:schemeClr val="tx1"/>
                </a:solidFill>
                <a:latin typeface="Times New Roman" charset="0"/>
                <a:ea typeface="ＭＳ Ｐゴシック" charset="0"/>
              </a:defRPr>
            </a:lvl7pPr>
            <a:lvl8pPr>
              <a:defRPr sz="2000">
                <a:solidFill>
                  <a:schemeClr val="tx1"/>
                </a:solidFill>
                <a:latin typeface="Times New Roman" charset="0"/>
                <a:ea typeface="ＭＳ Ｐゴシック" charset="0"/>
              </a:defRPr>
            </a:lvl8pPr>
            <a:lvl9pPr>
              <a:defRPr sz="2000">
                <a:solidFill>
                  <a:schemeClr val="tx1"/>
                </a:solidFill>
                <a:latin typeface="Times New Roman" charset="0"/>
                <a:ea typeface="ＭＳ Ｐゴシック" charset="0"/>
              </a:defRPr>
            </a:lvl9pPr>
          </a:lstStyle>
          <a:p>
            <a:pPr>
              <a:defRPr/>
            </a:pPr>
            <a:r>
              <a:rPr lang="en-GB" b="1" dirty="0">
                <a:solidFill>
                  <a:srgbClr val="FFFF00"/>
                </a:solidFill>
                <a:latin typeface="Arial" panose="020B0604020202020204" pitchFamily="34" charset="0"/>
                <a:cs typeface="Arial" panose="020B0604020202020204" pitchFamily="34" charset="0"/>
              </a:rPr>
              <a:t>Chemosynthetically-driven Ecosystems:</a:t>
            </a:r>
          </a:p>
          <a:p>
            <a:pPr>
              <a:defRPr/>
            </a:pPr>
            <a:r>
              <a:rPr lang="en-GB" b="1" dirty="0">
                <a:solidFill>
                  <a:srgbClr val="FFFF00"/>
                </a:solidFill>
                <a:latin typeface="Arial" panose="020B0604020202020204" pitchFamily="34" charset="0"/>
                <a:cs typeface="Arial" panose="020B0604020202020204" pitchFamily="34" charset="0"/>
              </a:rPr>
              <a:t>Hydrothermal vent macrofauna</a:t>
            </a:r>
          </a:p>
        </p:txBody>
      </p:sp>
      <p:sp>
        <p:nvSpPr>
          <p:cNvPr id="3" name="TextBox 2">
            <a:extLst>
              <a:ext uri="{FF2B5EF4-FFF2-40B4-BE49-F238E27FC236}">
                <a16:creationId xmlns:a16="http://schemas.microsoft.com/office/drawing/2014/main" id="{32D5A152-442F-EA88-0E95-0DEAE7DF5EC5}"/>
              </a:ext>
            </a:extLst>
          </p:cNvPr>
          <p:cNvSpPr txBox="1"/>
          <p:nvPr/>
        </p:nvSpPr>
        <p:spPr>
          <a:xfrm>
            <a:off x="-186013" y="5284946"/>
            <a:ext cx="9618133" cy="1600438"/>
          </a:xfrm>
          <a:prstGeom prst="rect">
            <a:avLst/>
          </a:prstGeom>
          <a:solidFill>
            <a:srgbClr val="FFFFFF"/>
          </a:solidFill>
          <a:ln>
            <a:solidFill>
              <a:schemeClr val="bg1"/>
            </a:solidFill>
          </a:ln>
          <a:effectLst/>
        </p:spPr>
        <p:txBody>
          <a:bodyPr wrap="square" rtlCol="0">
            <a:spAutoFit/>
          </a:bodyPr>
          <a:lstStyle/>
          <a:p>
            <a:pPr algn="ctr"/>
            <a:endParaRPr lang="en-US" sz="1400" b="1" dirty="0">
              <a:latin typeface="Arial"/>
              <a:cs typeface="Arial"/>
            </a:endParaRPr>
          </a:p>
          <a:p>
            <a:pPr algn="ctr"/>
            <a:endParaRPr lang="en-US" sz="1400" b="1" dirty="0">
              <a:latin typeface="Arial"/>
              <a:cs typeface="Arial"/>
            </a:endParaRPr>
          </a:p>
          <a:p>
            <a:pPr algn="ctr"/>
            <a:endParaRPr lang="en-US" sz="1400" b="1" dirty="0">
              <a:latin typeface="Arial"/>
              <a:cs typeface="Arial"/>
            </a:endParaRPr>
          </a:p>
          <a:p>
            <a:pPr algn="ctr"/>
            <a:endParaRPr lang="en-US" sz="1400" b="1" dirty="0">
              <a:latin typeface="Arial"/>
              <a:cs typeface="Arial"/>
            </a:endParaRPr>
          </a:p>
          <a:p>
            <a:pPr algn="ctr"/>
            <a:endParaRPr lang="en-US" sz="1400" b="1" dirty="0">
              <a:latin typeface="Arial"/>
              <a:cs typeface="Arial"/>
            </a:endParaRPr>
          </a:p>
          <a:p>
            <a:pPr algn="ctr"/>
            <a:endParaRPr lang="en-US" sz="1400" b="1" dirty="0">
              <a:latin typeface="Arial"/>
              <a:cs typeface="Arial"/>
            </a:endParaRPr>
          </a:p>
          <a:p>
            <a:pPr algn="ctr"/>
            <a:endParaRPr lang="en-US" sz="1400" b="1" dirty="0">
              <a:latin typeface="Arial"/>
              <a:cs typeface="Arial"/>
            </a:endParaRPr>
          </a:p>
        </p:txBody>
      </p:sp>
      <p:pic>
        <p:nvPicPr>
          <p:cNvPr id="5" name="Picture 4">
            <a:extLst>
              <a:ext uri="{FF2B5EF4-FFF2-40B4-BE49-F238E27FC236}">
                <a16:creationId xmlns:a16="http://schemas.microsoft.com/office/drawing/2014/main" id="{3E2ACBA8-0C5B-597D-542E-F60E6C084057}"/>
              </a:ext>
            </a:extLst>
          </p:cNvPr>
          <p:cNvPicPr>
            <a:picLocks noChangeAspect="1"/>
          </p:cNvPicPr>
          <p:nvPr/>
        </p:nvPicPr>
        <p:blipFill>
          <a:blip r:embed="rId4"/>
          <a:stretch>
            <a:fillRect/>
          </a:stretch>
        </p:blipFill>
        <p:spPr>
          <a:xfrm>
            <a:off x="3323951" y="6070076"/>
            <a:ext cx="2272249" cy="815308"/>
          </a:xfrm>
          <a:prstGeom prst="rect">
            <a:avLst/>
          </a:prstGeom>
        </p:spPr>
      </p:pic>
      <p:sp>
        <p:nvSpPr>
          <p:cNvPr id="7" name="TextBox 6">
            <a:extLst>
              <a:ext uri="{FF2B5EF4-FFF2-40B4-BE49-F238E27FC236}">
                <a16:creationId xmlns:a16="http://schemas.microsoft.com/office/drawing/2014/main" id="{0222056F-03FF-5797-4C7F-EE9CF1A7B40C}"/>
              </a:ext>
            </a:extLst>
          </p:cNvPr>
          <p:cNvSpPr txBox="1"/>
          <p:nvPr/>
        </p:nvSpPr>
        <p:spPr>
          <a:xfrm>
            <a:off x="4453624" y="1369517"/>
            <a:ext cx="4548040" cy="1569660"/>
          </a:xfrm>
          <a:prstGeom prst="rect">
            <a:avLst/>
          </a:prstGeom>
          <a:noFill/>
        </p:spPr>
        <p:txBody>
          <a:bodyPr wrap="none" rtlCol="0">
            <a:spAutoFit/>
          </a:bodyPr>
          <a:lstStyle/>
          <a:p>
            <a:pPr algn="l"/>
            <a:r>
              <a:rPr lang="en-US" sz="1600" b="1" dirty="0">
                <a:solidFill>
                  <a:schemeClr val="bg1"/>
                </a:solidFill>
                <a:latin typeface="Arial" panose="020B0604020202020204" pitchFamily="34" charset="0"/>
                <a:cs typeface="Arial" panose="020B0604020202020204" pitchFamily="34" charset="0"/>
              </a:rPr>
              <a:t>Amanda Bates (she/her)</a:t>
            </a:r>
          </a:p>
          <a:p>
            <a:pPr algn="l"/>
            <a:r>
              <a:rPr lang="en-US" sz="1600" b="1" dirty="0">
                <a:solidFill>
                  <a:schemeClr val="bg1"/>
                </a:solidFill>
                <a:latin typeface="Arial" panose="020B0604020202020204" pitchFamily="34" charset="0"/>
                <a:cs typeface="Arial" panose="020B0604020202020204" pitchFamily="34" charset="0"/>
              </a:rPr>
              <a:t>Professor and Impact Chair</a:t>
            </a:r>
          </a:p>
          <a:p>
            <a:pPr algn="l"/>
            <a:r>
              <a:rPr lang="en-US" sz="1600" b="1" dirty="0">
                <a:solidFill>
                  <a:schemeClr val="bg1"/>
                </a:solidFill>
                <a:latin typeface="Arial" panose="020B0604020202020204" pitchFamily="34" charset="0"/>
                <a:cs typeface="Arial" panose="020B0604020202020204" pitchFamily="34" charset="0"/>
              </a:rPr>
              <a:t>Ocean Ecosystem Change and Conservation</a:t>
            </a:r>
          </a:p>
          <a:p>
            <a:pPr algn="l"/>
            <a:r>
              <a:rPr lang="en-US" sz="1600" b="1" dirty="0">
                <a:solidFill>
                  <a:schemeClr val="bg1"/>
                </a:solidFill>
                <a:latin typeface="Arial" panose="020B0604020202020204" pitchFamily="34" charset="0"/>
                <a:cs typeface="Arial" panose="020B0604020202020204" pitchFamily="34" charset="0"/>
              </a:rPr>
              <a:t>Department of Biology</a:t>
            </a:r>
          </a:p>
          <a:p>
            <a:pPr algn="l"/>
            <a:r>
              <a:rPr lang="en-US" sz="1600" b="1" dirty="0">
                <a:solidFill>
                  <a:schemeClr val="bg1"/>
                </a:solidFill>
                <a:latin typeface="Arial" panose="020B0604020202020204" pitchFamily="34" charset="0"/>
                <a:cs typeface="Arial" panose="020B0604020202020204" pitchFamily="34" charset="0"/>
              </a:rPr>
              <a:t>University of Victoria, Canada</a:t>
            </a:r>
          </a:p>
          <a:p>
            <a:pPr algn="l"/>
            <a:endParaRPr lang="en-US" sz="1600"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F7D1FEB-3BD2-11F0-42B6-2C1DD63C3245}"/>
              </a:ext>
            </a:extLst>
          </p:cNvPr>
          <p:cNvSpPr txBox="1"/>
          <p:nvPr/>
        </p:nvSpPr>
        <p:spPr>
          <a:xfrm>
            <a:off x="1" y="5317645"/>
            <a:ext cx="9144000" cy="538609"/>
          </a:xfrm>
          <a:prstGeom prst="rect">
            <a:avLst/>
          </a:prstGeom>
          <a:solidFill>
            <a:schemeClr val="tx1"/>
          </a:solidFill>
        </p:spPr>
        <p:txBody>
          <a:bodyPr wrap="square" rtlCol="0">
            <a:spAutoFit/>
          </a:bodyPr>
          <a:lstStyle/>
          <a:p>
            <a:pPr algn="ctr"/>
            <a:r>
              <a:rPr lang="en-CA" sz="1500" dirty="0">
                <a:solidFill>
                  <a:schemeClr val="bg1"/>
                </a:solidFill>
              </a:rPr>
              <a:t>I </a:t>
            </a:r>
            <a:r>
              <a:rPr lang="en-CA" sz="1400" dirty="0">
                <a:solidFill>
                  <a:schemeClr val="bg1"/>
                </a:solidFill>
              </a:rPr>
              <a:t>acknowledge and respect the </a:t>
            </a:r>
            <a:r>
              <a:rPr lang="en-CA" sz="1400" dirty="0" err="1">
                <a:solidFill>
                  <a:schemeClr val="bg1"/>
                </a:solidFill>
              </a:rPr>
              <a:t>Lək̓ʷəŋən</a:t>
            </a:r>
            <a:r>
              <a:rPr lang="en-CA" sz="1400" dirty="0">
                <a:solidFill>
                  <a:schemeClr val="bg1"/>
                </a:solidFill>
              </a:rPr>
              <a:t> (Songhees and Esquimalt) Peoples on whose territory the university stands, and the </a:t>
            </a:r>
            <a:r>
              <a:rPr lang="en-CA" sz="1400" dirty="0" err="1">
                <a:solidFill>
                  <a:schemeClr val="bg1"/>
                </a:solidFill>
              </a:rPr>
              <a:t>Lək̓ʷəŋən</a:t>
            </a:r>
            <a:r>
              <a:rPr lang="en-CA" sz="1400" dirty="0">
                <a:solidFill>
                  <a:schemeClr val="bg1"/>
                </a:solidFill>
              </a:rPr>
              <a:t> and W̱SÁNEĆ Peoples whose historical relationships with the land continue to this day.</a:t>
            </a:r>
            <a:endParaRPr lang="en-US" sz="1500" dirty="0">
              <a:solidFill>
                <a:schemeClr val="bg1"/>
              </a:solidFill>
            </a:endParaRPr>
          </a:p>
        </p:txBody>
      </p:sp>
      <p:sp>
        <p:nvSpPr>
          <p:cNvPr id="11" name="TextBox 10">
            <a:extLst>
              <a:ext uri="{FF2B5EF4-FFF2-40B4-BE49-F238E27FC236}">
                <a16:creationId xmlns:a16="http://schemas.microsoft.com/office/drawing/2014/main" id="{26B3EE1F-B041-6E69-A816-B0FC3A8EA8D2}"/>
              </a:ext>
            </a:extLst>
          </p:cNvPr>
          <p:cNvSpPr txBox="1"/>
          <p:nvPr/>
        </p:nvSpPr>
        <p:spPr>
          <a:xfrm>
            <a:off x="6593390" y="4437112"/>
            <a:ext cx="4816548" cy="307777"/>
          </a:xfrm>
          <a:prstGeom prst="rect">
            <a:avLst/>
          </a:prstGeom>
          <a:noFill/>
        </p:spPr>
        <p:txBody>
          <a:bodyPr wrap="square">
            <a:spAutoFit/>
          </a:bodyPr>
          <a:lstStyle/>
          <a:p>
            <a:pPr algn="l"/>
            <a:r>
              <a:rPr lang="en-US" sz="1400" b="1" dirty="0">
                <a:solidFill>
                  <a:schemeClr val="bg1"/>
                </a:solidFill>
                <a:cs typeface="Arial" panose="020B0604020202020204" pitchFamily="34" charset="0"/>
              </a:rPr>
              <a:t>Photo Credit: V. Tunnicliffe</a:t>
            </a:r>
            <a:endParaRPr lang="en-US" sz="14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ematic overview of the process of ecological niche modeling. The environmental conditions where species occur are extracted from GIS environmental data sets using the geographic coordinates of species occurrences. Based on the information about the species' environmental preferences, a model is then optimized. The model and the environmental maps can subsequently be used to predict the habitat suitability of every location on the map. Inspired by a figure from Elith and Leathwick (2009).">
            <a:extLst>
              <a:ext uri="{FF2B5EF4-FFF2-40B4-BE49-F238E27FC236}">
                <a16:creationId xmlns:a16="http://schemas.microsoft.com/office/drawing/2014/main" id="{15864CE5-8E86-4DF5-E0C2-F679A4ED6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05" y="485477"/>
            <a:ext cx="8951790" cy="58870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EF707D-D1AE-044D-B089-88AF2298E7D5}"/>
              </a:ext>
            </a:extLst>
          </p:cNvPr>
          <p:cNvSpPr txBox="1"/>
          <p:nvPr/>
        </p:nvSpPr>
        <p:spPr>
          <a:xfrm>
            <a:off x="32722" y="6453336"/>
            <a:ext cx="4572000" cy="338554"/>
          </a:xfrm>
          <a:prstGeom prst="rect">
            <a:avLst/>
          </a:prstGeom>
          <a:noFill/>
        </p:spPr>
        <p:txBody>
          <a:bodyPr wrap="square">
            <a:spAutoFit/>
          </a:bodyPr>
          <a:lstStyle/>
          <a:p>
            <a:pPr algn="l"/>
            <a:r>
              <a:rPr lang="en-CA" sz="1600" dirty="0" err="1">
                <a:solidFill>
                  <a:schemeClr val="bg1"/>
                </a:solidFill>
              </a:rPr>
              <a:t>Elith</a:t>
            </a:r>
            <a:r>
              <a:rPr lang="en-CA" sz="1600" dirty="0">
                <a:solidFill>
                  <a:schemeClr val="bg1"/>
                </a:solidFill>
              </a:rPr>
              <a:t> and </a:t>
            </a:r>
            <a:r>
              <a:rPr lang="en-CA" sz="1600" dirty="0" err="1">
                <a:solidFill>
                  <a:schemeClr val="bg1"/>
                </a:solidFill>
              </a:rPr>
              <a:t>Leathwick</a:t>
            </a:r>
            <a:r>
              <a:rPr lang="en-CA" sz="1600" dirty="0">
                <a:solidFill>
                  <a:schemeClr val="bg1"/>
                </a:solidFill>
              </a:rPr>
              <a:t> (2009)</a:t>
            </a:r>
          </a:p>
        </p:txBody>
      </p:sp>
    </p:spTree>
    <p:extLst>
      <p:ext uri="{BB962C8B-B14F-4D97-AF65-F5344CB8AC3E}">
        <p14:creationId xmlns:p14="http://schemas.microsoft.com/office/powerpoint/2010/main" val="1931653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C9B4F6-2634-DEA0-4337-7D274BBDF7B2}"/>
              </a:ext>
            </a:extLst>
          </p:cNvPr>
          <p:cNvSpPr txBox="1"/>
          <p:nvPr/>
        </p:nvSpPr>
        <p:spPr>
          <a:xfrm>
            <a:off x="75729" y="4831990"/>
            <a:ext cx="8852103" cy="1815882"/>
          </a:xfrm>
          <a:prstGeom prst="rect">
            <a:avLst/>
          </a:prstGeom>
          <a:noFill/>
        </p:spPr>
        <p:txBody>
          <a:bodyPr wrap="none" rtlCol="0">
            <a:spAutoFit/>
          </a:bodyPr>
          <a:lstStyle/>
          <a:p>
            <a:pPr marL="457200" indent="-457200" algn="l">
              <a:buFont typeface="Arial" panose="020B0604020202020204" pitchFamily="34" charset="0"/>
              <a:buChar char="•"/>
            </a:pPr>
            <a:r>
              <a:rPr lang="en-US" sz="2800" dirty="0">
                <a:solidFill>
                  <a:schemeClr val="bg1"/>
                </a:solidFill>
              </a:rPr>
              <a:t>Scale (ecology)</a:t>
            </a:r>
          </a:p>
          <a:p>
            <a:pPr marL="457200" indent="-457200" algn="l">
              <a:buFont typeface="Arial" panose="020B0604020202020204" pitchFamily="34" charset="0"/>
              <a:buChar char="•"/>
            </a:pPr>
            <a:r>
              <a:rPr lang="en-US" sz="2800" dirty="0">
                <a:solidFill>
                  <a:schemeClr val="bg1"/>
                </a:solidFill>
              </a:rPr>
              <a:t>Mapping (technology)</a:t>
            </a:r>
          </a:p>
          <a:p>
            <a:pPr algn="l"/>
            <a:endParaRPr lang="en-US" sz="2800" dirty="0">
              <a:solidFill>
                <a:schemeClr val="bg1"/>
              </a:solidFill>
            </a:endParaRPr>
          </a:p>
          <a:p>
            <a:pPr algn="l"/>
            <a:r>
              <a:rPr lang="en-US" sz="2800" dirty="0">
                <a:solidFill>
                  <a:schemeClr val="bg1"/>
                </a:solidFill>
              </a:rPr>
              <a:t>     </a:t>
            </a:r>
            <a:r>
              <a:rPr lang="en-US" sz="2800" dirty="0">
                <a:solidFill>
                  <a:srgbClr val="FFC000"/>
                </a:solidFill>
              </a:rPr>
              <a:t>Links between heat, chemistry, microbes and fauna</a:t>
            </a:r>
          </a:p>
        </p:txBody>
      </p:sp>
      <p:pic>
        <p:nvPicPr>
          <p:cNvPr id="2050" name="Picture 2" descr="undefined">
            <a:extLst>
              <a:ext uri="{FF2B5EF4-FFF2-40B4-BE49-F238E27FC236}">
                <a16:creationId xmlns:a16="http://schemas.microsoft.com/office/drawing/2014/main" id="{189300C2-82AF-C745-D593-276F36014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999" y="244847"/>
            <a:ext cx="8128000" cy="4152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41CB8C6-B783-58B9-7C6F-9F96EDEC217A}"/>
              </a:ext>
            </a:extLst>
          </p:cNvPr>
          <p:cNvSpPr txBox="1"/>
          <p:nvPr/>
        </p:nvSpPr>
        <p:spPr>
          <a:xfrm>
            <a:off x="386017" y="4458950"/>
            <a:ext cx="8657926" cy="276999"/>
          </a:xfrm>
          <a:prstGeom prst="rect">
            <a:avLst/>
          </a:prstGeom>
          <a:noFill/>
        </p:spPr>
        <p:txBody>
          <a:bodyPr wrap="square">
            <a:spAutoFit/>
          </a:bodyPr>
          <a:lstStyle/>
          <a:p>
            <a:pPr algn="l"/>
            <a:r>
              <a:rPr lang="en-CA" sz="1200" dirty="0">
                <a:solidFill>
                  <a:schemeClr val="bg1"/>
                </a:solidFill>
              </a:rPr>
              <a:t>MBARI Research Institute - </a:t>
            </a:r>
            <a:r>
              <a:rPr lang="en-CA" sz="1200" dirty="0">
                <a:solidFill>
                  <a:schemeClr val="bg1"/>
                </a:solidFill>
                <a:hlinkClick r:id="rId3">
                  <a:extLst>
                    <a:ext uri="{A12FA001-AC4F-418D-AE19-62706E023703}">
                      <ahyp:hlinkClr xmlns:ahyp="http://schemas.microsoft.com/office/drawing/2018/hyperlinkcolor" val="tx"/>
                    </a:ext>
                  </a:extLst>
                </a:hlinkClick>
              </a:rPr>
              <a:t>https://www.mbari.org/endeavor-hydrothermal-chimneys/</a:t>
            </a:r>
            <a:endParaRPr lang="en-US" sz="1200" dirty="0">
              <a:solidFill>
                <a:schemeClr val="bg1"/>
              </a:solidFill>
            </a:endParaRPr>
          </a:p>
        </p:txBody>
      </p:sp>
      <p:sp>
        <p:nvSpPr>
          <p:cNvPr id="7" name="Bent Arrow 6">
            <a:extLst>
              <a:ext uri="{FF2B5EF4-FFF2-40B4-BE49-F238E27FC236}">
                <a16:creationId xmlns:a16="http://schemas.microsoft.com/office/drawing/2014/main" id="{2AC0A38F-A846-36A5-8E2D-A19D9A616446}"/>
              </a:ext>
            </a:extLst>
          </p:cNvPr>
          <p:cNvSpPr/>
          <p:nvPr/>
        </p:nvSpPr>
        <p:spPr bwMode="auto">
          <a:xfrm rot="5400000">
            <a:off x="4337974" y="5103186"/>
            <a:ext cx="900100" cy="1008112"/>
          </a:xfrm>
          <a:prstGeom prst="bentArrow">
            <a:avLst>
              <a:gd name="adj1" fmla="val 25000"/>
              <a:gd name="adj2" fmla="val 25000"/>
              <a:gd name="adj3" fmla="val 25000"/>
              <a:gd name="adj4" fmla="val 43750"/>
            </a:avLst>
          </a:prstGeom>
          <a:solidFill>
            <a:srgbClr val="FFC000"/>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02405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E6DE5-157C-C9B5-FA98-7AF3C022FD7B}"/>
            </a:ext>
          </a:extLst>
        </p:cNvPr>
        <p:cNvGrpSpPr/>
        <p:nvPr/>
      </p:nvGrpSpPr>
      <p:grpSpPr>
        <a:xfrm>
          <a:off x="0" y="0"/>
          <a:ext cx="0" cy="0"/>
          <a:chOff x="0" y="0"/>
          <a:chExt cx="0" cy="0"/>
        </a:xfrm>
      </p:grpSpPr>
      <p:pic>
        <p:nvPicPr>
          <p:cNvPr id="6" name="Picture 5" descr="Wavy lines against a white background">
            <a:extLst>
              <a:ext uri="{FF2B5EF4-FFF2-40B4-BE49-F238E27FC236}">
                <a16:creationId xmlns:a16="http://schemas.microsoft.com/office/drawing/2014/main" id="{022EF0C2-28C1-9038-1549-1D649CB20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1594321"/>
          </a:xfrm>
          <a:prstGeom prst="rect">
            <a:avLst/>
          </a:prstGeom>
        </p:spPr>
      </p:pic>
      <p:sp>
        <p:nvSpPr>
          <p:cNvPr id="4" name="TextBox 3">
            <a:extLst>
              <a:ext uri="{FF2B5EF4-FFF2-40B4-BE49-F238E27FC236}">
                <a16:creationId xmlns:a16="http://schemas.microsoft.com/office/drawing/2014/main" id="{B0DA1EB8-9515-DFBB-AE3F-2C9C64119AB1}"/>
              </a:ext>
            </a:extLst>
          </p:cNvPr>
          <p:cNvSpPr txBox="1"/>
          <p:nvPr/>
        </p:nvSpPr>
        <p:spPr>
          <a:xfrm>
            <a:off x="35496" y="23133"/>
            <a:ext cx="8701998" cy="3477875"/>
          </a:xfrm>
          <a:prstGeom prst="rect">
            <a:avLst/>
          </a:prstGeom>
          <a:noFill/>
        </p:spPr>
        <p:txBody>
          <a:bodyPr wrap="none" rtlCol="0">
            <a:spAutoFit/>
          </a:bodyPr>
          <a:lstStyle/>
          <a:p>
            <a:pPr marL="514350" indent="-514350" algn="l">
              <a:buAutoNum type="arabicPeriod"/>
            </a:pPr>
            <a:r>
              <a:rPr lang="en-US" sz="3200" b="1" dirty="0"/>
              <a:t>What happens during a perturbation?</a:t>
            </a:r>
          </a:p>
          <a:p>
            <a:pPr marL="514350" indent="-514350" algn="l">
              <a:buAutoNum type="arabicPeriod"/>
            </a:pPr>
            <a:endParaRPr lang="en-US" sz="3200" b="1" dirty="0"/>
          </a:p>
          <a:p>
            <a:pPr marL="514350" indent="-514350" algn="l">
              <a:buAutoNum type="arabicPeriod"/>
            </a:pPr>
            <a:endParaRPr lang="en-US" sz="3200" b="1" dirty="0"/>
          </a:p>
          <a:p>
            <a:pPr algn="l"/>
            <a:endParaRPr lang="en-US" sz="3200" b="1" dirty="0"/>
          </a:p>
          <a:p>
            <a:pPr algn="l"/>
            <a:endParaRPr lang="en-US" sz="3200" dirty="0"/>
          </a:p>
          <a:p>
            <a:pPr marL="342900" indent="-342900" algn="l">
              <a:buFont typeface="Arial" panose="020B0604020202020204" pitchFamily="34" charset="0"/>
              <a:buChar char="•"/>
            </a:pPr>
            <a:r>
              <a:rPr lang="en-US" sz="2800" dirty="0"/>
              <a:t>Links between heat, chemistry, microbes and fauna</a:t>
            </a:r>
          </a:p>
          <a:p>
            <a:pPr algn="l"/>
            <a:endParaRPr lang="en-US" sz="3200" dirty="0"/>
          </a:p>
        </p:txBody>
      </p:sp>
      <p:pic>
        <p:nvPicPr>
          <p:cNvPr id="7" name="Picture 2" descr="Circulation slide">
            <a:extLst>
              <a:ext uri="{FF2B5EF4-FFF2-40B4-BE49-F238E27FC236}">
                <a16:creationId xmlns:a16="http://schemas.microsoft.com/office/drawing/2014/main" id="{7F0016EE-9B45-BDFF-110D-A717FF9404CE}"/>
              </a:ext>
            </a:extLst>
          </p:cNvPr>
          <p:cNvPicPr>
            <a:picLocks noChangeAspect="1" noChangeArrowheads="1"/>
          </p:cNvPicPr>
          <p:nvPr/>
        </p:nvPicPr>
        <p:blipFill>
          <a:blip r:embed="rId3">
            <a:lum bright="22000" contrast="48000"/>
            <a:extLst>
              <a:ext uri="{28A0092B-C50C-407E-A947-70E740481C1C}">
                <a14:useLocalDpi xmlns:a14="http://schemas.microsoft.com/office/drawing/2010/main" val="0"/>
              </a:ext>
            </a:extLst>
          </a:blip>
          <a:srcRect/>
          <a:stretch>
            <a:fillRect/>
          </a:stretch>
        </p:blipFill>
        <p:spPr bwMode="auto">
          <a:xfrm>
            <a:off x="1128441" y="1484784"/>
            <a:ext cx="6887117" cy="5002883"/>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1082DF-62B6-4673-D445-8051B724A151}"/>
              </a:ext>
            </a:extLst>
          </p:cNvPr>
          <p:cNvSpPr txBox="1"/>
          <p:nvPr/>
        </p:nvSpPr>
        <p:spPr>
          <a:xfrm>
            <a:off x="6660232" y="6532293"/>
            <a:ext cx="4816548" cy="307777"/>
          </a:xfrm>
          <a:prstGeom prst="rect">
            <a:avLst/>
          </a:prstGeom>
          <a:noFill/>
        </p:spPr>
        <p:txBody>
          <a:bodyPr wrap="square">
            <a:spAutoFit/>
          </a:bodyPr>
          <a:lstStyle/>
          <a:p>
            <a:pPr algn="l"/>
            <a:r>
              <a:rPr lang="en-US" sz="1400" b="1" dirty="0">
                <a:solidFill>
                  <a:schemeClr val="bg1"/>
                </a:solidFill>
                <a:cs typeface="Arial" panose="020B0604020202020204" pitchFamily="34" charset="0"/>
              </a:rPr>
              <a:t>Image Credit: V. Tunnicliffe</a:t>
            </a:r>
            <a:endParaRPr lang="en-US"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69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2">
            <a:extLst>
              <a:ext uri="{FF2B5EF4-FFF2-40B4-BE49-F238E27FC236}">
                <a16:creationId xmlns:a16="http://schemas.microsoft.com/office/drawing/2014/main" id="{DF28FA77-4E18-CAAA-C4D4-A769CF669E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29879"/>
            <a:ext cx="10744200" cy="7535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22916" name="Text Box 4">
            <a:extLst>
              <a:ext uri="{FF2B5EF4-FFF2-40B4-BE49-F238E27FC236}">
                <a16:creationId xmlns:a16="http://schemas.microsoft.com/office/drawing/2014/main" id="{97C12F1C-CF39-DA3A-5E74-67C3BFDC82B6}"/>
              </a:ext>
            </a:extLst>
          </p:cNvPr>
          <p:cNvSpPr txBox="1">
            <a:spLocks noChangeArrowheads="1"/>
          </p:cNvSpPr>
          <p:nvPr/>
        </p:nvSpPr>
        <p:spPr bwMode="auto">
          <a:xfrm>
            <a:off x="107504" y="620688"/>
            <a:ext cx="271145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l"/>
            <a:r>
              <a:rPr lang="en-NZ" altLang="en-US" b="1" dirty="0">
                <a:solidFill>
                  <a:schemeClr val="bg1"/>
                </a:solidFill>
              </a:rPr>
              <a:t>Tubeworm Barbeque</a:t>
            </a:r>
          </a:p>
          <a:p>
            <a:pPr algn="l"/>
            <a:r>
              <a:rPr lang="en-NZ" altLang="en-US" b="1" dirty="0">
                <a:solidFill>
                  <a:schemeClr val="bg1"/>
                </a:solidFill>
              </a:rPr>
              <a:t>East Pacific Rise</a:t>
            </a:r>
          </a:p>
          <a:p>
            <a:pPr algn="l"/>
            <a:r>
              <a:rPr lang="en-NZ" altLang="en-US" b="1" dirty="0">
                <a:solidFill>
                  <a:schemeClr val="bg1"/>
                </a:solidFill>
                <a:cs typeface="Arial" panose="020B0604020202020204" pitchFamily="34" charset="0"/>
              </a:rPr>
              <a:t>© WHOI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3B5BE9-9971-5C9B-7C9C-A0F04AE11D95}"/>
              </a:ext>
            </a:extLst>
          </p:cNvPr>
          <p:cNvPicPr>
            <a:picLocks noChangeAspect="1"/>
          </p:cNvPicPr>
          <p:nvPr/>
        </p:nvPicPr>
        <p:blipFill>
          <a:blip r:embed="rId2"/>
          <a:stretch>
            <a:fillRect/>
          </a:stretch>
        </p:blipFill>
        <p:spPr>
          <a:xfrm>
            <a:off x="197820" y="1412776"/>
            <a:ext cx="8748360" cy="4032448"/>
          </a:xfrm>
          <a:prstGeom prst="rect">
            <a:avLst/>
          </a:prstGeom>
          <a:ln w="57150">
            <a:solidFill>
              <a:srgbClr val="00B0F0"/>
            </a:solidFill>
          </a:ln>
        </p:spPr>
      </p:pic>
    </p:spTree>
    <p:extLst>
      <p:ext uri="{BB962C8B-B14F-4D97-AF65-F5344CB8AC3E}">
        <p14:creationId xmlns:p14="http://schemas.microsoft.com/office/powerpoint/2010/main" val="1648266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4D728-7E18-D870-EED5-D94A08281824}"/>
            </a:ext>
          </a:extLst>
        </p:cNvPr>
        <p:cNvGrpSpPr/>
        <p:nvPr/>
      </p:nvGrpSpPr>
      <p:grpSpPr>
        <a:xfrm>
          <a:off x="0" y="0"/>
          <a:ext cx="0" cy="0"/>
          <a:chOff x="0" y="0"/>
          <a:chExt cx="0" cy="0"/>
        </a:xfrm>
      </p:grpSpPr>
      <p:pic>
        <p:nvPicPr>
          <p:cNvPr id="2" name="Picture 1" descr="Wavy lines against a white background">
            <a:extLst>
              <a:ext uri="{FF2B5EF4-FFF2-40B4-BE49-F238E27FC236}">
                <a16:creationId xmlns:a16="http://schemas.microsoft.com/office/drawing/2014/main" id="{DED3E0C8-947B-C81A-04C7-1D983841E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1594321"/>
          </a:xfrm>
          <a:prstGeom prst="rect">
            <a:avLst/>
          </a:prstGeom>
        </p:spPr>
      </p:pic>
      <p:sp>
        <p:nvSpPr>
          <p:cNvPr id="4" name="TextBox 3">
            <a:extLst>
              <a:ext uri="{FF2B5EF4-FFF2-40B4-BE49-F238E27FC236}">
                <a16:creationId xmlns:a16="http://schemas.microsoft.com/office/drawing/2014/main" id="{36ADD740-EDBF-C987-529C-793E3F9344BF}"/>
              </a:ext>
            </a:extLst>
          </p:cNvPr>
          <p:cNvSpPr txBox="1"/>
          <p:nvPr/>
        </p:nvSpPr>
        <p:spPr>
          <a:xfrm>
            <a:off x="107504" y="59140"/>
            <a:ext cx="4645824" cy="1569660"/>
          </a:xfrm>
          <a:prstGeom prst="rect">
            <a:avLst/>
          </a:prstGeom>
          <a:noFill/>
        </p:spPr>
        <p:txBody>
          <a:bodyPr wrap="none" rtlCol="0">
            <a:spAutoFit/>
          </a:bodyPr>
          <a:lstStyle/>
          <a:p>
            <a:pPr algn="l"/>
            <a:r>
              <a:rPr lang="en-US" sz="3200" b="1" dirty="0"/>
              <a:t>2. Succession patterns</a:t>
            </a:r>
          </a:p>
          <a:p>
            <a:pPr algn="l"/>
            <a:endParaRPr lang="en-US" sz="3200" dirty="0"/>
          </a:p>
          <a:p>
            <a:pPr algn="l"/>
            <a:endParaRPr lang="en-US" sz="3200" dirty="0"/>
          </a:p>
        </p:txBody>
      </p:sp>
      <p:pic>
        <p:nvPicPr>
          <p:cNvPr id="3" name="Picture 6">
            <a:extLst>
              <a:ext uri="{FF2B5EF4-FFF2-40B4-BE49-F238E27FC236}">
                <a16:creationId xmlns:a16="http://schemas.microsoft.com/office/drawing/2014/main" id="{7C9DEEA6-8A12-6F59-A625-27A9E3F39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66937"/>
            <a:ext cx="7736160" cy="514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88981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1. ">
            <a:extLst>
              <a:ext uri="{FF2B5EF4-FFF2-40B4-BE49-F238E27FC236}">
                <a16:creationId xmlns:a16="http://schemas.microsoft.com/office/drawing/2014/main" id="{D40B31CD-3CA4-281B-137C-52C33FD9E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36" y="2132856"/>
            <a:ext cx="8838728" cy="4578460"/>
          </a:xfrm>
          <a:prstGeom prst="rect">
            <a:avLst/>
          </a:prstGeom>
          <a:noFill/>
          <a:ln w="3810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8048FE8-125A-A8CE-2EE6-DA0B3F0174F8}"/>
              </a:ext>
            </a:extLst>
          </p:cNvPr>
          <p:cNvSpPr txBox="1"/>
          <p:nvPr/>
        </p:nvSpPr>
        <p:spPr>
          <a:xfrm>
            <a:off x="6264696" y="-53518"/>
            <a:ext cx="2987824" cy="1754326"/>
          </a:xfrm>
          <a:prstGeom prst="rect">
            <a:avLst/>
          </a:prstGeom>
          <a:solidFill>
            <a:schemeClr val="bg1"/>
          </a:solidFill>
        </p:spPr>
        <p:txBody>
          <a:bodyPr wrap="square">
            <a:spAutoFit/>
          </a:bodyPr>
          <a:lstStyle/>
          <a:p>
            <a:pPr algn="l"/>
            <a:endParaRPr lang="en-CA" sz="1200" dirty="0">
              <a:cs typeface="Arial" panose="020B0604020202020204" pitchFamily="34" charset="0"/>
            </a:endParaRPr>
          </a:p>
          <a:p>
            <a:pPr algn="l"/>
            <a:r>
              <a:rPr lang="en-CA" sz="1200" dirty="0">
                <a:cs typeface="Arial" panose="020B0604020202020204" pitchFamily="34" charset="0"/>
              </a:rPr>
              <a:t>Figure 1. Conceptual framework for community recovery in frequently disturbed deep-sea hydrothermal vent systems. Increase in number of species following frequent disturbance events (thin curves), does not reach potential species number in a community subject to less frequent disturbance (thick curve). </a:t>
            </a:r>
            <a:endParaRPr lang="en-US" sz="1200" dirty="0">
              <a:cs typeface="Arial" panose="020B0604020202020204" pitchFamily="34" charset="0"/>
            </a:endParaRPr>
          </a:p>
        </p:txBody>
      </p:sp>
      <p:pic>
        <p:nvPicPr>
          <p:cNvPr id="8" name="Picture 7">
            <a:extLst>
              <a:ext uri="{FF2B5EF4-FFF2-40B4-BE49-F238E27FC236}">
                <a16:creationId xmlns:a16="http://schemas.microsoft.com/office/drawing/2014/main" id="{9B43806A-D347-082B-0F01-3D0C307F9E7E}"/>
              </a:ext>
            </a:extLst>
          </p:cNvPr>
          <p:cNvPicPr>
            <a:picLocks noChangeAspect="1"/>
          </p:cNvPicPr>
          <p:nvPr/>
        </p:nvPicPr>
        <p:blipFill>
          <a:blip r:embed="rId3"/>
          <a:stretch>
            <a:fillRect/>
          </a:stretch>
        </p:blipFill>
        <p:spPr>
          <a:xfrm>
            <a:off x="0" y="-7586"/>
            <a:ext cx="6226151" cy="1703886"/>
          </a:xfrm>
          <a:prstGeom prst="rect">
            <a:avLst/>
          </a:prstGeom>
        </p:spPr>
      </p:pic>
    </p:spTree>
    <p:extLst>
      <p:ext uri="{BB962C8B-B14F-4D97-AF65-F5344CB8AC3E}">
        <p14:creationId xmlns:p14="http://schemas.microsoft.com/office/powerpoint/2010/main" val="1147336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728274-5E3C-B213-7FFB-1C04D94B96CA}"/>
              </a:ext>
            </a:extLst>
          </p:cNvPr>
          <p:cNvPicPr>
            <a:picLocks noChangeAspect="1"/>
          </p:cNvPicPr>
          <p:nvPr/>
        </p:nvPicPr>
        <p:blipFill>
          <a:blip r:embed="rId2"/>
          <a:stretch>
            <a:fillRect/>
          </a:stretch>
        </p:blipFill>
        <p:spPr>
          <a:xfrm>
            <a:off x="329181" y="1052736"/>
            <a:ext cx="8485638" cy="4536504"/>
          </a:xfrm>
          <a:prstGeom prst="rect">
            <a:avLst/>
          </a:prstGeom>
          <a:ln w="57150">
            <a:solidFill>
              <a:schemeClr val="accent1">
                <a:lumMod val="75000"/>
              </a:schemeClr>
            </a:solidFill>
          </a:ln>
        </p:spPr>
      </p:pic>
    </p:spTree>
    <p:extLst>
      <p:ext uri="{BB962C8B-B14F-4D97-AF65-F5344CB8AC3E}">
        <p14:creationId xmlns:p14="http://schemas.microsoft.com/office/powerpoint/2010/main" val="2014236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DCF027-F963-EC1F-6BFE-C79B358924FE}"/>
              </a:ext>
            </a:extLst>
          </p:cNvPr>
          <p:cNvPicPr>
            <a:picLocks noChangeAspect="1"/>
          </p:cNvPicPr>
          <p:nvPr/>
        </p:nvPicPr>
        <p:blipFill>
          <a:blip r:embed="rId2"/>
          <a:stretch>
            <a:fillRect/>
          </a:stretch>
        </p:blipFill>
        <p:spPr>
          <a:xfrm>
            <a:off x="312231" y="2060848"/>
            <a:ext cx="8519537" cy="3024336"/>
          </a:xfrm>
          <a:prstGeom prst="rect">
            <a:avLst/>
          </a:prstGeom>
          <a:ln w="57150">
            <a:solidFill>
              <a:schemeClr val="bg1">
                <a:lumMod val="65000"/>
              </a:schemeClr>
            </a:solidFill>
          </a:ln>
        </p:spPr>
      </p:pic>
    </p:spTree>
    <p:extLst>
      <p:ext uri="{BB962C8B-B14F-4D97-AF65-F5344CB8AC3E}">
        <p14:creationId xmlns:p14="http://schemas.microsoft.com/office/powerpoint/2010/main" val="1345663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vy lines against a white background">
            <a:extLst>
              <a:ext uri="{FF2B5EF4-FFF2-40B4-BE49-F238E27FC236}">
                <a16:creationId xmlns:a16="http://schemas.microsoft.com/office/drawing/2014/main" id="{E1CA8031-A917-F11B-B854-2D33B6FF6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1594321"/>
          </a:xfrm>
          <a:prstGeom prst="rect">
            <a:avLst/>
          </a:prstGeom>
        </p:spPr>
      </p:pic>
      <p:sp>
        <p:nvSpPr>
          <p:cNvPr id="4" name="TextBox 3">
            <a:extLst>
              <a:ext uri="{FF2B5EF4-FFF2-40B4-BE49-F238E27FC236}">
                <a16:creationId xmlns:a16="http://schemas.microsoft.com/office/drawing/2014/main" id="{C3AC5CD2-B803-E84C-6188-3D9BD114EDA7}"/>
              </a:ext>
            </a:extLst>
          </p:cNvPr>
          <p:cNvSpPr txBox="1"/>
          <p:nvPr/>
        </p:nvSpPr>
        <p:spPr>
          <a:xfrm>
            <a:off x="0" y="44624"/>
            <a:ext cx="7050328" cy="584775"/>
          </a:xfrm>
          <a:prstGeom prst="rect">
            <a:avLst/>
          </a:prstGeom>
          <a:noFill/>
        </p:spPr>
        <p:txBody>
          <a:bodyPr wrap="none" rtlCol="0">
            <a:spAutoFit/>
          </a:bodyPr>
          <a:lstStyle/>
          <a:p>
            <a:r>
              <a:rPr lang="en-US" sz="3200" b="1" dirty="0"/>
              <a:t>3. Testing Predictions of Resilience</a:t>
            </a:r>
          </a:p>
        </p:txBody>
      </p:sp>
      <p:pic>
        <p:nvPicPr>
          <p:cNvPr id="7" name="Picture 4">
            <a:extLst>
              <a:ext uri="{FF2B5EF4-FFF2-40B4-BE49-F238E27FC236}">
                <a16:creationId xmlns:a16="http://schemas.microsoft.com/office/drawing/2014/main" id="{D3814DE9-BD50-77A1-E07E-8ED7BD499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484784"/>
            <a:ext cx="7900317" cy="5231709"/>
          </a:xfrm>
          <a:prstGeom prst="rect">
            <a:avLst/>
          </a:prstGeom>
          <a:noFill/>
          <a:ln>
            <a:solidFill>
              <a:schemeClr val="bg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Oval 7">
            <a:extLst>
              <a:ext uri="{FF2B5EF4-FFF2-40B4-BE49-F238E27FC236}">
                <a16:creationId xmlns:a16="http://schemas.microsoft.com/office/drawing/2014/main" id="{939262FC-9DD8-EC8D-F0E3-7269752AEEF7}"/>
              </a:ext>
            </a:extLst>
          </p:cNvPr>
          <p:cNvSpPr/>
          <p:nvPr/>
        </p:nvSpPr>
        <p:spPr bwMode="auto">
          <a:xfrm>
            <a:off x="44092" y="3140968"/>
            <a:ext cx="3024336" cy="2232248"/>
          </a:xfrm>
          <a:prstGeom prst="ellipse">
            <a:avLst/>
          </a:pr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rPr>
              <a:t>Functional Traits of Species</a:t>
            </a:r>
            <a:r>
              <a:rPr kumimoji="0" lang="en-US" sz="1800" b="0" i="0" u="none" strike="noStrike" cap="none" normalizeH="0" baseline="0" dirty="0">
                <a:ln>
                  <a:noFill/>
                </a:ln>
                <a:solidFill>
                  <a:schemeClr val="bg1"/>
                </a:solidFill>
                <a:effectLst/>
                <a:latin typeface="Arial" charset="0"/>
              </a:rPr>
              <a:t>:</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bg1"/>
                </a:solidFill>
                <a:effectLst/>
                <a:latin typeface="Arial" charset="0"/>
              </a:rPr>
              <a:t> Predicts Sensitivity for Vulnerability Frameworks</a:t>
            </a:r>
          </a:p>
        </p:txBody>
      </p:sp>
    </p:spTree>
    <p:extLst>
      <p:ext uri="{BB962C8B-B14F-4D97-AF65-F5344CB8AC3E}">
        <p14:creationId xmlns:p14="http://schemas.microsoft.com/office/powerpoint/2010/main" val="461566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36CD7-1BB9-194B-B6BE-C6E5F0BEE41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F540D08-22E8-3795-12F6-494D50EAED67}"/>
              </a:ext>
            </a:extLst>
          </p:cNvPr>
          <p:cNvPicPr>
            <a:picLocks noChangeAspect="1"/>
          </p:cNvPicPr>
          <p:nvPr/>
        </p:nvPicPr>
        <p:blipFill>
          <a:blip r:embed="rId2"/>
          <a:stretch>
            <a:fillRect/>
          </a:stretch>
        </p:blipFill>
        <p:spPr>
          <a:xfrm>
            <a:off x="107504" y="44624"/>
            <a:ext cx="8928992" cy="1341368"/>
          </a:xfrm>
          <a:prstGeom prst="rect">
            <a:avLst/>
          </a:prstGeom>
        </p:spPr>
      </p:pic>
      <p:pic>
        <p:nvPicPr>
          <p:cNvPr id="5" name="Picture 4">
            <a:extLst>
              <a:ext uri="{FF2B5EF4-FFF2-40B4-BE49-F238E27FC236}">
                <a16:creationId xmlns:a16="http://schemas.microsoft.com/office/drawing/2014/main" id="{0296C5AA-8D9C-9D9B-2A19-864BAB8EDAA3}"/>
              </a:ext>
            </a:extLst>
          </p:cNvPr>
          <p:cNvPicPr>
            <a:picLocks noChangeAspect="1"/>
          </p:cNvPicPr>
          <p:nvPr/>
        </p:nvPicPr>
        <p:blipFill>
          <a:blip r:embed="rId3"/>
          <a:stretch>
            <a:fillRect/>
          </a:stretch>
        </p:blipFill>
        <p:spPr>
          <a:xfrm>
            <a:off x="107504" y="1340768"/>
            <a:ext cx="3974632" cy="5472608"/>
          </a:xfrm>
          <a:prstGeom prst="rect">
            <a:avLst/>
          </a:prstGeom>
        </p:spPr>
      </p:pic>
      <p:sp>
        <p:nvSpPr>
          <p:cNvPr id="7" name="TextBox 6">
            <a:extLst>
              <a:ext uri="{FF2B5EF4-FFF2-40B4-BE49-F238E27FC236}">
                <a16:creationId xmlns:a16="http://schemas.microsoft.com/office/drawing/2014/main" id="{2815B5C2-D6CE-4415-4A65-F645466CDF4F}"/>
              </a:ext>
            </a:extLst>
          </p:cNvPr>
          <p:cNvSpPr txBox="1"/>
          <p:nvPr/>
        </p:nvSpPr>
        <p:spPr>
          <a:xfrm>
            <a:off x="4103944" y="6506704"/>
            <a:ext cx="5061864" cy="276999"/>
          </a:xfrm>
          <a:prstGeom prst="rect">
            <a:avLst/>
          </a:prstGeom>
          <a:noFill/>
        </p:spPr>
        <p:txBody>
          <a:bodyPr wrap="square">
            <a:spAutoFit/>
          </a:bodyPr>
          <a:lstStyle/>
          <a:p>
            <a:r>
              <a:rPr lang="en-US" sz="1200" dirty="0">
                <a:solidFill>
                  <a:schemeClr val="bg1"/>
                </a:solidFill>
              </a:rPr>
              <a:t>https://</a:t>
            </a:r>
            <a:r>
              <a:rPr lang="en-US" sz="1200" dirty="0" err="1">
                <a:solidFill>
                  <a:schemeClr val="bg1"/>
                </a:solidFill>
              </a:rPr>
              <a:t>eos.org</a:t>
            </a:r>
            <a:r>
              <a:rPr lang="en-US" sz="1200" dirty="0">
                <a:solidFill>
                  <a:schemeClr val="bg1"/>
                </a:solidFill>
              </a:rPr>
              <a:t>/features/lessons-from-a-post-eruption-landscape</a:t>
            </a:r>
          </a:p>
        </p:txBody>
      </p:sp>
      <p:sp>
        <p:nvSpPr>
          <p:cNvPr id="3" name="TextBox 2">
            <a:extLst>
              <a:ext uri="{FF2B5EF4-FFF2-40B4-BE49-F238E27FC236}">
                <a16:creationId xmlns:a16="http://schemas.microsoft.com/office/drawing/2014/main" id="{A05E4461-C6BC-5708-5FB4-401E7429CFC1}"/>
              </a:ext>
            </a:extLst>
          </p:cNvPr>
          <p:cNvSpPr txBox="1"/>
          <p:nvPr/>
        </p:nvSpPr>
        <p:spPr>
          <a:xfrm>
            <a:off x="4268000" y="1591857"/>
            <a:ext cx="4582632" cy="4708981"/>
          </a:xfrm>
          <a:prstGeom prst="rect">
            <a:avLst/>
          </a:prstGeom>
          <a:noFill/>
        </p:spPr>
        <p:txBody>
          <a:bodyPr wrap="square">
            <a:spAutoFit/>
          </a:bodyPr>
          <a:lstStyle/>
          <a:p>
            <a:r>
              <a:rPr lang="en-CA" dirty="0">
                <a:solidFill>
                  <a:schemeClr val="bg1"/>
                </a:solidFill>
              </a:rPr>
              <a:t>Long-term research on the biophysical responses at MSH has provided </a:t>
            </a:r>
            <a:r>
              <a:rPr lang="en-CA" u="sng" dirty="0">
                <a:solidFill>
                  <a:schemeClr val="bg1"/>
                </a:solidFill>
              </a:rPr>
              <a:t>important new insights</a:t>
            </a:r>
            <a:r>
              <a:rPr lang="en-CA" dirty="0">
                <a:solidFill>
                  <a:schemeClr val="bg1"/>
                </a:solidFill>
              </a:rPr>
              <a:t>, </a:t>
            </a:r>
            <a:r>
              <a:rPr lang="en-CA" u="sng" dirty="0">
                <a:solidFill>
                  <a:schemeClr val="bg1"/>
                </a:solidFill>
              </a:rPr>
              <a:t>challenged long-standing ideas</a:t>
            </a:r>
            <a:r>
              <a:rPr lang="en-CA" dirty="0">
                <a:solidFill>
                  <a:schemeClr val="bg1"/>
                </a:solidFill>
              </a:rPr>
              <a:t>, and provided </a:t>
            </a:r>
            <a:r>
              <a:rPr lang="en-CA" u="sng" dirty="0">
                <a:solidFill>
                  <a:schemeClr val="bg1"/>
                </a:solidFill>
              </a:rPr>
              <a:t>many societal benefits</a:t>
            </a:r>
            <a:r>
              <a:rPr lang="en-CA" dirty="0">
                <a:solidFill>
                  <a:schemeClr val="bg1"/>
                </a:solidFill>
              </a:rPr>
              <a:t>.</a:t>
            </a:r>
          </a:p>
          <a:p>
            <a:endParaRPr lang="en-CA" dirty="0">
              <a:solidFill>
                <a:schemeClr val="bg1"/>
              </a:solidFill>
            </a:endParaRPr>
          </a:p>
          <a:p>
            <a:endParaRPr lang="en-CA" dirty="0">
              <a:solidFill>
                <a:schemeClr val="bg1"/>
              </a:solidFill>
            </a:endParaRPr>
          </a:p>
          <a:p>
            <a:r>
              <a:rPr lang="en-CA" dirty="0">
                <a:solidFill>
                  <a:schemeClr val="bg1"/>
                </a:solidFill>
              </a:rPr>
              <a:t>“</a:t>
            </a:r>
            <a:r>
              <a:rPr lang="en-CA" i="1" dirty="0">
                <a:solidFill>
                  <a:schemeClr val="bg1"/>
                </a:solidFill>
              </a:rPr>
              <a:t>Develop an international volcano ecology and hydrology network—either informally or formally through scientific societies—to connect ecologists, hydrologists, and geomorphologists; facilitate information sharing; and identify key issues that arise in post-eruption landscapes.”</a:t>
            </a:r>
            <a:endParaRPr lang="en-US" i="1" dirty="0">
              <a:solidFill>
                <a:schemeClr val="bg1"/>
              </a:solidFill>
            </a:endParaRPr>
          </a:p>
        </p:txBody>
      </p:sp>
    </p:spTree>
    <p:extLst>
      <p:ext uri="{BB962C8B-B14F-4D97-AF65-F5344CB8AC3E}">
        <p14:creationId xmlns:p14="http://schemas.microsoft.com/office/powerpoint/2010/main" val="107186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03F15-1877-6054-FA0B-F310C9CBEFD2}"/>
              </a:ext>
            </a:extLst>
          </p:cNvPr>
          <p:cNvPicPr>
            <a:picLocks noChangeAspect="1"/>
          </p:cNvPicPr>
          <p:nvPr/>
        </p:nvPicPr>
        <p:blipFill>
          <a:blip r:embed="rId2"/>
          <a:stretch>
            <a:fillRect/>
          </a:stretch>
        </p:blipFill>
        <p:spPr>
          <a:xfrm>
            <a:off x="-637246" y="-603448"/>
            <a:ext cx="9356920" cy="4773615"/>
          </a:xfrm>
          <a:prstGeom prst="rect">
            <a:avLst/>
          </a:prstGeom>
        </p:spPr>
      </p:pic>
      <p:sp>
        <p:nvSpPr>
          <p:cNvPr id="4" name="TextBox 3">
            <a:extLst>
              <a:ext uri="{FF2B5EF4-FFF2-40B4-BE49-F238E27FC236}">
                <a16:creationId xmlns:a16="http://schemas.microsoft.com/office/drawing/2014/main" id="{18A656CB-08CF-85AF-D24F-803F1D46000A}"/>
              </a:ext>
            </a:extLst>
          </p:cNvPr>
          <p:cNvSpPr txBox="1"/>
          <p:nvPr/>
        </p:nvSpPr>
        <p:spPr>
          <a:xfrm>
            <a:off x="111624" y="122336"/>
            <a:ext cx="7769717" cy="276999"/>
          </a:xfrm>
          <a:prstGeom prst="rect">
            <a:avLst/>
          </a:prstGeom>
          <a:noFill/>
        </p:spPr>
        <p:txBody>
          <a:bodyPr wrap="square">
            <a:spAutoFit/>
          </a:bodyPr>
          <a:lstStyle/>
          <a:p>
            <a:pPr algn="l"/>
            <a:r>
              <a:rPr lang="en-CA" sz="1200" u="sng" dirty="0">
                <a:solidFill>
                  <a:schemeClr val="bg1"/>
                </a:solidFill>
                <a:hlinkClick r:id="rId3">
                  <a:extLst>
                    <a:ext uri="{A12FA001-AC4F-418D-AE19-62706E023703}">
                      <ahyp:hlinkClr xmlns:ahyp="http://schemas.microsoft.com/office/drawing/2018/hyperlinkcolor" val="tx"/>
                    </a:ext>
                  </a:extLst>
                </a:hlinkClick>
              </a:rPr>
              <a:t>#ONCabyss NA161 expedition funded by Ocean Networks Canada</a:t>
            </a:r>
            <a:endParaRPr lang="en-CA" sz="1200" u="sng" dirty="0">
              <a:solidFill>
                <a:schemeClr val="bg1"/>
              </a:solidFill>
            </a:endParaRPr>
          </a:p>
        </p:txBody>
      </p:sp>
      <p:sp>
        <p:nvSpPr>
          <p:cNvPr id="6" name="TextBox 5">
            <a:extLst>
              <a:ext uri="{FF2B5EF4-FFF2-40B4-BE49-F238E27FC236}">
                <a16:creationId xmlns:a16="http://schemas.microsoft.com/office/drawing/2014/main" id="{03FD5FD6-86C7-B3D2-C707-1826B095DAA3}"/>
              </a:ext>
            </a:extLst>
          </p:cNvPr>
          <p:cNvSpPr txBox="1"/>
          <p:nvPr/>
        </p:nvSpPr>
        <p:spPr>
          <a:xfrm>
            <a:off x="1395767" y="6089333"/>
            <a:ext cx="6614455" cy="646331"/>
          </a:xfrm>
          <a:prstGeom prst="rect">
            <a:avLst/>
          </a:prstGeom>
          <a:noFill/>
        </p:spPr>
        <p:txBody>
          <a:bodyPr wrap="square">
            <a:spAutoFit/>
          </a:bodyPr>
          <a:lstStyle/>
          <a:p>
            <a:r>
              <a:rPr lang="en-CA" sz="1200" dirty="0">
                <a:solidFill>
                  <a:schemeClr val="bg1"/>
                </a:solidFill>
                <a:hlinkClick r:id="rId4">
                  <a:extLst>
                    <a:ext uri="{A12FA001-AC4F-418D-AE19-62706E023703}">
                      <ahyp:hlinkClr xmlns:ahyp="http://schemas.microsoft.com/office/drawing/2018/hyperlinkcolor" val="tx"/>
                    </a:ext>
                  </a:extLst>
                </a:hlinkClick>
              </a:rPr>
              <a:t>NA151 expedition to the waters of British Columbia</a:t>
            </a:r>
            <a:r>
              <a:rPr lang="en-CA" sz="1200" dirty="0">
                <a:solidFill>
                  <a:schemeClr val="bg1"/>
                </a:solidFill>
              </a:rPr>
              <a:t>, Ocean Exploration Trust is supporting ONC’s installation and maintenance of scientific sensors which help teams worldwide learn about this unique site and others along their NEPTUNE Observatory. </a:t>
            </a:r>
            <a:endParaRPr lang="en-US" sz="1200" dirty="0">
              <a:solidFill>
                <a:schemeClr val="bg1"/>
              </a:solidFill>
            </a:endParaRPr>
          </a:p>
        </p:txBody>
      </p:sp>
      <p:pic>
        <p:nvPicPr>
          <p:cNvPr id="7" name="Picture 6">
            <a:extLst>
              <a:ext uri="{FF2B5EF4-FFF2-40B4-BE49-F238E27FC236}">
                <a16:creationId xmlns:a16="http://schemas.microsoft.com/office/drawing/2014/main" id="{79BD298D-FF9A-104D-732B-1B1499ED12ED}"/>
              </a:ext>
            </a:extLst>
          </p:cNvPr>
          <p:cNvPicPr>
            <a:picLocks noChangeAspect="1"/>
          </p:cNvPicPr>
          <p:nvPr/>
        </p:nvPicPr>
        <p:blipFill>
          <a:blip r:embed="rId5"/>
          <a:stretch>
            <a:fillRect/>
          </a:stretch>
        </p:blipFill>
        <p:spPr>
          <a:xfrm>
            <a:off x="4572000" y="2426384"/>
            <a:ext cx="4435706" cy="3487565"/>
          </a:xfrm>
          <a:prstGeom prst="rect">
            <a:avLst/>
          </a:prstGeom>
          <a:ln>
            <a:solidFill>
              <a:schemeClr val="bg1"/>
            </a:solidFill>
          </a:ln>
        </p:spPr>
      </p:pic>
      <p:pic>
        <p:nvPicPr>
          <p:cNvPr id="8" name="Picture 7">
            <a:extLst>
              <a:ext uri="{FF2B5EF4-FFF2-40B4-BE49-F238E27FC236}">
                <a16:creationId xmlns:a16="http://schemas.microsoft.com/office/drawing/2014/main" id="{DF3BB327-51BE-E843-62AB-9DC8C07CA6F5}"/>
              </a:ext>
            </a:extLst>
          </p:cNvPr>
          <p:cNvPicPr>
            <a:picLocks noChangeAspect="1"/>
          </p:cNvPicPr>
          <p:nvPr/>
        </p:nvPicPr>
        <p:blipFill>
          <a:blip r:embed="rId6"/>
          <a:stretch>
            <a:fillRect/>
          </a:stretch>
        </p:blipFill>
        <p:spPr>
          <a:xfrm>
            <a:off x="136294" y="3459998"/>
            <a:ext cx="4227314" cy="1840356"/>
          </a:xfrm>
          <a:prstGeom prst="rect">
            <a:avLst/>
          </a:prstGeom>
          <a:ln>
            <a:solidFill>
              <a:schemeClr val="bg1"/>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AEC411-66C1-B30F-AAAE-9AD55AEF569E}"/>
              </a:ext>
            </a:extLst>
          </p:cNvPr>
          <p:cNvPicPr>
            <a:picLocks noChangeAspect="1"/>
          </p:cNvPicPr>
          <p:nvPr/>
        </p:nvPicPr>
        <p:blipFill>
          <a:blip r:embed="rId2"/>
          <a:stretch>
            <a:fillRect/>
          </a:stretch>
        </p:blipFill>
        <p:spPr>
          <a:xfrm>
            <a:off x="220963" y="1628800"/>
            <a:ext cx="8702074" cy="3600400"/>
          </a:xfrm>
          <a:prstGeom prst="rect">
            <a:avLst/>
          </a:prstGeom>
          <a:ln w="57150">
            <a:solidFill>
              <a:srgbClr val="024B53"/>
            </a:solidFill>
          </a:ln>
        </p:spPr>
      </p:pic>
    </p:spTree>
    <p:extLst>
      <p:ext uri="{BB962C8B-B14F-4D97-AF65-F5344CB8AC3E}">
        <p14:creationId xmlns:p14="http://schemas.microsoft.com/office/powerpoint/2010/main" val="3860499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FE7B5-9B8D-3954-FED5-CB07A19C6961}"/>
            </a:ext>
          </a:extLst>
        </p:cNvPr>
        <p:cNvGrpSpPr/>
        <p:nvPr/>
      </p:nvGrpSpPr>
      <p:grpSpPr>
        <a:xfrm>
          <a:off x="0" y="0"/>
          <a:ext cx="0" cy="0"/>
          <a:chOff x="0" y="0"/>
          <a:chExt cx="0" cy="0"/>
        </a:xfrm>
      </p:grpSpPr>
      <p:pic>
        <p:nvPicPr>
          <p:cNvPr id="2" name="Picture 1" descr="Wavy lines against a white background">
            <a:extLst>
              <a:ext uri="{FF2B5EF4-FFF2-40B4-BE49-F238E27FC236}">
                <a16:creationId xmlns:a16="http://schemas.microsoft.com/office/drawing/2014/main" id="{D0C89A65-68B8-6B69-BE25-28148A89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1594321"/>
          </a:xfrm>
          <a:prstGeom prst="rect">
            <a:avLst/>
          </a:prstGeom>
        </p:spPr>
      </p:pic>
      <p:sp>
        <p:nvSpPr>
          <p:cNvPr id="4" name="TextBox 3">
            <a:extLst>
              <a:ext uri="{FF2B5EF4-FFF2-40B4-BE49-F238E27FC236}">
                <a16:creationId xmlns:a16="http://schemas.microsoft.com/office/drawing/2014/main" id="{BEEBA2CD-A552-5389-5A21-C5D4572BD0E8}"/>
              </a:ext>
            </a:extLst>
          </p:cNvPr>
          <p:cNvSpPr txBox="1"/>
          <p:nvPr/>
        </p:nvSpPr>
        <p:spPr>
          <a:xfrm>
            <a:off x="107504" y="44624"/>
            <a:ext cx="3097323" cy="584775"/>
          </a:xfrm>
          <a:prstGeom prst="rect">
            <a:avLst/>
          </a:prstGeom>
          <a:noFill/>
        </p:spPr>
        <p:txBody>
          <a:bodyPr wrap="none" rtlCol="0">
            <a:spAutoFit/>
          </a:bodyPr>
          <a:lstStyle/>
          <a:p>
            <a:r>
              <a:rPr lang="en-US" sz="3200" b="1" dirty="0"/>
              <a:t>4. Connectivity</a:t>
            </a:r>
          </a:p>
        </p:txBody>
      </p:sp>
      <p:pic>
        <p:nvPicPr>
          <p:cNvPr id="3" name="Picture 2" descr="undefined">
            <a:extLst>
              <a:ext uri="{FF2B5EF4-FFF2-40B4-BE49-F238E27FC236}">
                <a16:creationId xmlns:a16="http://schemas.microsoft.com/office/drawing/2014/main" id="{A008D3C2-0C7D-EFF7-AD74-0B1FE1331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844824"/>
            <a:ext cx="8128000"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611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1409C8-D4A2-2FBA-A806-409021C0B5EC}"/>
              </a:ext>
            </a:extLst>
          </p:cNvPr>
          <p:cNvPicPr>
            <a:picLocks noChangeAspect="1"/>
          </p:cNvPicPr>
          <p:nvPr/>
        </p:nvPicPr>
        <p:blipFill>
          <a:blip r:embed="rId2"/>
          <a:stretch>
            <a:fillRect/>
          </a:stretch>
        </p:blipFill>
        <p:spPr>
          <a:xfrm>
            <a:off x="107504" y="152929"/>
            <a:ext cx="8928992" cy="1251531"/>
          </a:xfrm>
          <a:prstGeom prst="rect">
            <a:avLst/>
          </a:prstGeom>
        </p:spPr>
      </p:pic>
      <p:sp>
        <p:nvSpPr>
          <p:cNvPr id="6" name="TextBox 5">
            <a:extLst>
              <a:ext uri="{FF2B5EF4-FFF2-40B4-BE49-F238E27FC236}">
                <a16:creationId xmlns:a16="http://schemas.microsoft.com/office/drawing/2014/main" id="{201DF239-49DA-F465-5720-96BE3F9E2219}"/>
              </a:ext>
            </a:extLst>
          </p:cNvPr>
          <p:cNvSpPr txBox="1"/>
          <p:nvPr/>
        </p:nvSpPr>
        <p:spPr>
          <a:xfrm>
            <a:off x="539552" y="6482479"/>
            <a:ext cx="7920880" cy="307777"/>
          </a:xfrm>
          <a:prstGeom prst="rect">
            <a:avLst/>
          </a:prstGeom>
          <a:noFill/>
        </p:spPr>
        <p:txBody>
          <a:bodyPr wrap="square">
            <a:spAutoFit/>
          </a:bodyPr>
          <a:lstStyle/>
          <a:p>
            <a:r>
              <a:rPr lang="en-US" sz="1400" dirty="0">
                <a:solidFill>
                  <a:schemeClr val="bg1"/>
                </a:solidFill>
              </a:rPr>
              <a:t>https://</a:t>
            </a:r>
            <a:r>
              <a:rPr lang="en-US" sz="1400" dirty="0" err="1">
                <a:solidFill>
                  <a:schemeClr val="bg1"/>
                </a:solidFill>
              </a:rPr>
              <a:t>cedar.wwu.edu</a:t>
            </a:r>
            <a:r>
              <a:rPr lang="en-US" sz="1400" dirty="0">
                <a:solidFill>
                  <a:schemeClr val="bg1"/>
                </a:solidFill>
              </a:rPr>
              <a:t>/</a:t>
            </a:r>
            <a:r>
              <a:rPr lang="en-US" sz="1400" dirty="0" err="1">
                <a:solidFill>
                  <a:schemeClr val="bg1"/>
                </a:solidFill>
              </a:rPr>
              <a:t>cgi</a:t>
            </a:r>
            <a:r>
              <a:rPr lang="en-US" sz="1400" dirty="0">
                <a:solidFill>
                  <a:schemeClr val="bg1"/>
                </a:solidFill>
              </a:rPr>
              <a:t>/</a:t>
            </a:r>
            <a:r>
              <a:rPr lang="en-US" sz="1400" dirty="0" err="1">
                <a:solidFill>
                  <a:schemeClr val="bg1"/>
                </a:solidFill>
              </a:rPr>
              <a:t>viewcontent.cgi?article</a:t>
            </a:r>
            <a:r>
              <a:rPr lang="en-US" sz="1400" dirty="0">
                <a:solidFill>
                  <a:schemeClr val="bg1"/>
                </a:solidFill>
              </a:rPr>
              <a:t>=1013&amp;context=</a:t>
            </a:r>
            <a:r>
              <a:rPr lang="en-US" sz="1400" dirty="0" err="1">
                <a:solidFill>
                  <a:schemeClr val="bg1"/>
                </a:solidFill>
              </a:rPr>
              <a:t>shannonpoint_facpubs</a:t>
            </a:r>
            <a:endParaRPr lang="en-US" sz="1400" dirty="0">
              <a:solidFill>
                <a:schemeClr val="bg1"/>
              </a:solidFill>
            </a:endParaRPr>
          </a:p>
        </p:txBody>
      </p:sp>
      <p:sp>
        <p:nvSpPr>
          <p:cNvPr id="8" name="TextBox 7">
            <a:extLst>
              <a:ext uri="{FF2B5EF4-FFF2-40B4-BE49-F238E27FC236}">
                <a16:creationId xmlns:a16="http://schemas.microsoft.com/office/drawing/2014/main" id="{5F10B571-0D9D-1C38-C93C-06CEDA9E09AC}"/>
              </a:ext>
            </a:extLst>
          </p:cNvPr>
          <p:cNvSpPr txBox="1"/>
          <p:nvPr/>
        </p:nvSpPr>
        <p:spPr>
          <a:xfrm>
            <a:off x="0" y="2564904"/>
            <a:ext cx="9144000" cy="2554545"/>
          </a:xfrm>
          <a:prstGeom prst="rect">
            <a:avLst/>
          </a:prstGeom>
          <a:noFill/>
        </p:spPr>
        <p:txBody>
          <a:bodyPr wrap="square">
            <a:spAutoFit/>
          </a:bodyPr>
          <a:lstStyle/>
          <a:p>
            <a:r>
              <a:rPr lang="en-US" dirty="0">
                <a:solidFill>
                  <a:srgbClr val="FFC000"/>
                </a:solidFill>
              </a:rPr>
              <a:t>Because </a:t>
            </a:r>
            <a:r>
              <a:rPr lang="en-US" u="sng" dirty="0">
                <a:solidFill>
                  <a:srgbClr val="FFC000"/>
                </a:solidFill>
              </a:rPr>
              <a:t>larval supply and colonization were being monitored</a:t>
            </a:r>
          </a:p>
          <a:p>
            <a:r>
              <a:rPr lang="en-US" u="sng" dirty="0">
                <a:solidFill>
                  <a:srgbClr val="FFC000"/>
                </a:solidFill>
              </a:rPr>
              <a:t>at the EPR ISS prior to the 2005–2006 eruptions</a:t>
            </a:r>
            <a:r>
              <a:rPr lang="en-US" dirty="0">
                <a:solidFill>
                  <a:srgbClr val="FFC000"/>
                </a:solidFill>
              </a:rPr>
              <a:t>, the most recent</a:t>
            </a:r>
          </a:p>
          <a:p>
            <a:r>
              <a:rPr lang="en-US" dirty="0">
                <a:solidFill>
                  <a:srgbClr val="FFC000"/>
                </a:solidFill>
              </a:rPr>
              <a:t>eruptions provided a natural experiment to investigate the</a:t>
            </a:r>
          </a:p>
          <a:p>
            <a:r>
              <a:rPr lang="en-US" dirty="0">
                <a:solidFill>
                  <a:srgbClr val="FFC000"/>
                </a:solidFill>
              </a:rPr>
              <a:t>role of larval supply in recolonization of the site. </a:t>
            </a:r>
          </a:p>
          <a:p>
            <a:endParaRPr lang="en-US" dirty="0">
              <a:solidFill>
                <a:srgbClr val="FFC000"/>
              </a:solidFill>
            </a:endParaRPr>
          </a:p>
          <a:p>
            <a:endParaRPr lang="en-US" dirty="0">
              <a:solidFill>
                <a:srgbClr val="FFC000"/>
              </a:solidFill>
            </a:endParaRPr>
          </a:p>
          <a:p>
            <a:r>
              <a:rPr lang="en-US" dirty="0">
                <a:solidFill>
                  <a:srgbClr val="FFC000"/>
                </a:solidFill>
              </a:rPr>
              <a:t>The eruption seems to have </a:t>
            </a:r>
            <a:r>
              <a:rPr lang="en-US" u="sng" dirty="0">
                <a:solidFill>
                  <a:srgbClr val="FFC000"/>
                </a:solidFill>
              </a:rPr>
              <a:t>removed the local sources of the previously dominant gastropods, enabling colonization </a:t>
            </a:r>
            <a:r>
              <a:rPr lang="en-US" dirty="0">
                <a:solidFill>
                  <a:srgbClr val="FFC000"/>
                </a:solidFill>
              </a:rPr>
              <a:t>by pioneer larvae.</a:t>
            </a:r>
          </a:p>
        </p:txBody>
      </p:sp>
    </p:spTree>
    <p:extLst>
      <p:ext uri="{BB962C8B-B14F-4D97-AF65-F5344CB8AC3E}">
        <p14:creationId xmlns:p14="http://schemas.microsoft.com/office/powerpoint/2010/main" val="68020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41AE7E-6211-CB93-6E2E-FBF12F78DA84}"/>
              </a:ext>
            </a:extLst>
          </p:cNvPr>
          <p:cNvPicPr>
            <a:picLocks noChangeAspect="1"/>
          </p:cNvPicPr>
          <p:nvPr/>
        </p:nvPicPr>
        <p:blipFill>
          <a:blip r:embed="rId3"/>
          <a:stretch>
            <a:fillRect/>
          </a:stretch>
        </p:blipFill>
        <p:spPr>
          <a:xfrm>
            <a:off x="755576" y="766136"/>
            <a:ext cx="7772400" cy="5325728"/>
          </a:xfrm>
          <a:prstGeom prst="rect">
            <a:avLst/>
          </a:prstGeom>
          <a:ln w="57150">
            <a:solidFill>
              <a:srgbClr val="13DFF5"/>
            </a:solidFill>
          </a:ln>
        </p:spPr>
      </p:pic>
    </p:spTree>
    <p:extLst>
      <p:ext uri="{BB962C8B-B14F-4D97-AF65-F5344CB8AC3E}">
        <p14:creationId xmlns:p14="http://schemas.microsoft.com/office/powerpoint/2010/main" val="1791931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FF841-2D19-7232-51EF-8737C1880D1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59617F-A6DD-2FB1-CC31-865D02F20997}"/>
              </a:ext>
            </a:extLst>
          </p:cNvPr>
          <p:cNvPicPr>
            <a:picLocks noChangeAspect="1"/>
          </p:cNvPicPr>
          <p:nvPr/>
        </p:nvPicPr>
        <p:blipFill>
          <a:blip r:embed="rId2"/>
          <a:stretch>
            <a:fillRect/>
          </a:stretch>
        </p:blipFill>
        <p:spPr>
          <a:xfrm>
            <a:off x="107504" y="44624"/>
            <a:ext cx="8928992" cy="1341368"/>
          </a:xfrm>
          <a:prstGeom prst="rect">
            <a:avLst/>
          </a:prstGeom>
        </p:spPr>
      </p:pic>
      <p:pic>
        <p:nvPicPr>
          <p:cNvPr id="5" name="Picture 4">
            <a:extLst>
              <a:ext uri="{FF2B5EF4-FFF2-40B4-BE49-F238E27FC236}">
                <a16:creationId xmlns:a16="http://schemas.microsoft.com/office/drawing/2014/main" id="{A85F7EDC-1FC5-B929-5E2B-AEA3FD157A24}"/>
              </a:ext>
            </a:extLst>
          </p:cNvPr>
          <p:cNvPicPr>
            <a:picLocks noChangeAspect="1"/>
          </p:cNvPicPr>
          <p:nvPr/>
        </p:nvPicPr>
        <p:blipFill>
          <a:blip r:embed="rId3"/>
          <a:stretch>
            <a:fillRect/>
          </a:stretch>
        </p:blipFill>
        <p:spPr>
          <a:xfrm>
            <a:off x="107504" y="1340768"/>
            <a:ext cx="3974632" cy="5472608"/>
          </a:xfrm>
          <a:prstGeom prst="rect">
            <a:avLst/>
          </a:prstGeom>
        </p:spPr>
      </p:pic>
      <p:sp>
        <p:nvSpPr>
          <p:cNvPr id="7" name="TextBox 6">
            <a:extLst>
              <a:ext uri="{FF2B5EF4-FFF2-40B4-BE49-F238E27FC236}">
                <a16:creationId xmlns:a16="http://schemas.microsoft.com/office/drawing/2014/main" id="{086D3911-943D-5607-ED40-DA4FE3A2F279}"/>
              </a:ext>
            </a:extLst>
          </p:cNvPr>
          <p:cNvSpPr txBox="1"/>
          <p:nvPr/>
        </p:nvSpPr>
        <p:spPr>
          <a:xfrm>
            <a:off x="4103944" y="6506704"/>
            <a:ext cx="5061864" cy="276999"/>
          </a:xfrm>
          <a:prstGeom prst="rect">
            <a:avLst/>
          </a:prstGeom>
          <a:noFill/>
        </p:spPr>
        <p:txBody>
          <a:bodyPr wrap="square">
            <a:spAutoFit/>
          </a:bodyPr>
          <a:lstStyle/>
          <a:p>
            <a:pPr algn="l"/>
            <a:r>
              <a:rPr lang="en-US" sz="1200" dirty="0">
                <a:solidFill>
                  <a:schemeClr val="bg1"/>
                </a:solidFill>
              </a:rPr>
              <a:t>https://</a:t>
            </a:r>
            <a:r>
              <a:rPr lang="en-US" sz="1200" dirty="0" err="1">
                <a:solidFill>
                  <a:schemeClr val="bg1"/>
                </a:solidFill>
              </a:rPr>
              <a:t>eos.org</a:t>
            </a:r>
            <a:r>
              <a:rPr lang="en-US" sz="1200" dirty="0">
                <a:solidFill>
                  <a:schemeClr val="bg1"/>
                </a:solidFill>
              </a:rPr>
              <a:t>/features/lessons-from-a-post-eruption-landscape</a:t>
            </a:r>
          </a:p>
        </p:txBody>
      </p:sp>
      <p:sp>
        <p:nvSpPr>
          <p:cNvPr id="6" name="TextBox 5">
            <a:extLst>
              <a:ext uri="{FF2B5EF4-FFF2-40B4-BE49-F238E27FC236}">
                <a16:creationId xmlns:a16="http://schemas.microsoft.com/office/drawing/2014/main" id="{3E780FA1-1151-0DBD-9EB7-9E163F9CF045}"/>
              </a:ext>
            </a:extLst>
          </p:cNvPr>
          <p:cNvSpPr txBox="1"/>
          <p:nvPr/>
        </p:nvSpPr>
        <p:spPr>
          <a:xfrm>
            <a:off x="4138688" y="1591857"/>
            <a:ext cx="4897808" cy="1938992"/>
          </a:xfrm>
          <a:prstGeom prst="rect">
            <a:avLst/>
          </a:prstGeom>
          <a:noFill/>
        </p:spPr>
        <p:txBody>
          <a:bodyPr wrap="square">
            <a:spAutoFit/>
          </a:bodyPr>
          <a:lstStyle/>
          <a:p>
            <a:pPr marL="342900" indent="-342900" algn="l">
              <a:buFont typeface="Arial" panose="020B0604020202020204" pitchFamily="34" charset="0"/>
              <a:buChar char="•"/>
            </a:pPr>
            <a:r>
              <a:rPr lang="en-CA" b="1" dirty="0">
                <a:solidFill>
                  <a:schemeClr val="bg1"/>
                </a:solidFill>
              </a:rPr>
              <a:t>advanced fundamental understanding of how individual species and biological communities respond to large, intense disturbances</a:t>
            </a:r>
          </a:p>
          <a:p>
            <a:pPr marL="342900" indent="-342900" algn="l">
              <a:buFont typeface="Arial" panose="020B0604020202020204" pitchFamily="34" charset="0"/>
              <a:buChar char="•"/>
            </a:pPr>
            <a:endParaRPr lang="en-CA" b="1" dirty="0">
              <a:solidFill>
                <a:schemeClr val="bg1"/>
              </a:solidFill>
            </a:endParaRPr>
          </a:p>
        </p:txBody>
      </p:sp>
    </p:spTree>
    <p:extLst>
      <p:ext uri="{BB962C8B-B14F-4D97-AF65-F5344CB8AC3E}">
        <p14:creationId xmlns:p14="http://schemas.microsoft.com/office/powerpoint/2010/main" val="3810147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37DC3-6965-1700-C0C7-E0B49858A0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434F425-7A90-8518-0108-C9D3713AF447}"/>
              </a:ext>
            </a:extLst>
          </p:cNvPr>
          <p:cNvPicPr>
            <a:picLocks noChangeAspect="1"/>
          </p:cNvPicPr>
          <p:nvPr/>
        </p:nvPicPr>
        <p:blipFill>
          <a:blip r:embed="rId2"/>
          <a:stretch>
            <a:fillRect/>
          </a:stretch>
        </p:blipFill>
        <p:spPr>
          <a:xfrm>
            <a:off x="107504" y="44624"/>
            <a:ext cx="8928992" cy="1341368"/>
          </a:xfrm>
          <a:prstGeom prst="rect">
            <a:avLst/>
          </a:prstGeom>
        </p:spPr>
      </p:pic>
      <p:pic>
        <p:nvPicPr>
          <p:cNvPr id="5" name="Picture 4">
            <a:extLst>
              <a:ext uri="{FF2B5EF4-FFF2-40B4-BE49-F238E27FC236}">
                <a16:creationId xmlns:a16="http://schemas.microsoft.com/office/drawing/2014/main" id="{FBC30627-0FA5-583F-1264-AC73DB0D9211}"/>
              </a:ext>
            </a:extLst>
          </p:cNvPr>
          <p:cNvPicPr>
            <a:picLocks noChangeAspect="1"/>
          </p:cNvPicPr>
          <p:nvPr/>
        </p:nvPicPr>
        <p:blipFill>
          <a:blip r:embed="rId3"/>
          <a:stretch>
            <a:fillRect/>
          </a:stretch>
        </p:blipFill>
        <p:spPr>
          <a:xfrm>
            <a:off x="107504" y="1340768"/>
            <a:ext cx="3974632" cy="5472608"/>
          </a:xfrm>
          <a:prstGeom prst="rect">
            <a:avLst/>
          </a:prstGeom>
        </p:spPr>
      </p:pic>
      <p:sp>
        <p:nvSpPr>
          <p:cNvPr id="7" name="TextBox 6">
            <a:extLst>
              <a:ext uri="{FF2B5EF4-FFF2-40B4-BE49-F238E27FC236}">
                <a16:creationId xmlns:a16="http://schemas.microsoft.com/office/drawing/2014/main" id="{0F28C88E-4B98-8900-0BE8-A6F9E899DF5E}"/>
              </a:ext>
            </a:extLst>
          </p:cNvPr>
          <p:cNvSpPr txBox="1"/>
          <p:nvPr/>
        </p:nvSpPr>
        <p:spPr>
          <a:xfrm>
            <a:off x="4103944" y="6506704"/>
            <a:ext cx="5061864" cy="276999"/>
          </a:xfrm>
          <a:prstGeom prst="rect">
            <a:avLst/>
          </a:prstGeom>
          <a:noFill/>
        </p:spPr>
        <p:txBody>
          <a:bodyPr wrap="square">
            <a:spAutoFit/>
          </a:bodyPr>
          <a:lstStyle/>
          <a:p>
            <a:pPr algn="l"/>
            <a:r>
              <a:rPr lang="en-US" sz="1200" dirty="0">
                <a:solidFill>
                  <a:schemeClr val="bg1"/>
                </a:solidFill>
              </a:rPr>
              <a:t>https://</a:t>
            </a:r>
            <a:r>
              <a:rPr lang="en-US" sz="1200" dirty="0" err="1">
                <a:solidFill>
                  <a:schemeClr val="bg1"/>
                </a:solidFill>
              </a:rPr>
              <a:t>eos.org</a:t>
            </a:r>
            <a:r>
              <a:rPr lang="en-US" sz="1200" dirty="0">
                <a:solidFill>
                  <a:schemeClr val="bg1"/>
                </a:solidFill>
              </a:rPr>
              <a:t>/features/lessons-from-a-post-eruption-landscape</a:t>
            </a:r>
          </a:p>
        </p:txBody>
      </p:sp>
      <p:sp>
        <p:nvSpPr>
          <p:cNvPr id="6" name="TextBox 5">
            <a:extLst>
              <a:ext uri="{FF2B5EF4-FFF2-40B4-BE49-F238E27FC236}">
                <a16:creationId xmlns:a16="http://schemas.microsoft.com/office/drawing/2014/main" id="{92D798B5-3FBD-2470-F9E8-725A61BFD5A7}"/>
              </a:ext>
            </a:extLst>
          </p:cNvPr>
          <p:cNvSpPr txBox="1"/>
          <p:nvPr/>
        </p:nvSpPr>
        <p:spPr>
          <a:xfrm>
            <a:off x="4138688" y="1591857"/>
            <a:ext cx="4897808" cy="2862322"/>
          </a:xfrm>
          <a:prstGeom prst="rect">
            <a:avLst/>
          </a:prstGeom>
          <a:noFill/>
        </p:spPr>
        <p:txBody>
          <a:bodyPr wrap="square">
            <a:spAutoFit/>
          </a:bodyPr>
          <a:lstStyle/>
          <a:p>
            <a:pPr marL="342900" indent="-342900" algn="l">
              <a:buFont typeface="Arial" panose="020B0604020202020204" pitchFamily="34" charset="0"/>
              <a:buChar char="•"/>
            </a:pPr>
            <a:r>
              <a:rPr lang="en-CA" b="1" dirty="0">
                <a:solidFill>
                  <a:schemeClr val="bg1">
                    <a:lumMod val="50000"/>
                  </a:schemeClr>
                </a:solidFill>
              </a:rPr>
              <a:t>advanced fundamental understanding of how individual species and biological communities respond to large, intense disturbances</a:t>
            </a:r>
          </a:p>
          <a:p>
            <a:pPr marL="342900" indent="-342900" algn="l">
              <a:buFont typeface="Arial" panose="020B0604020202020204" pitchFamily="34" charset="0"/>
              <a:buChar char="•"/>
            </a:pPr>
            <a:endParaRPr lang="en-CA" b="1" dirty="0">
              <a:solidFill>
                <a:schemeClr val="bg1"/>
              </a:solidFill>
            </a:endParaRPr>
          </a:p>
          <a:p>
            <a:pPr marL="342900" indent="-342900" algn="l">
              <a:buFont typeface="Arial" panose="020B0604020202020204" pitchFamily="34" charset="0"/>
              <a:buChar char="•"/>
            </a:pPr>
            <a:r>
              <a:rPr lang="en-CA" dirty="0">
                <a:solidFill>
                  <a:schemeClr val="bg1"/>
                </a:solidFill>
              </a:rPr>
              <a:t>keystone species were exceptionally important in recovery process </a:t>
            </a:r>
          </a:p>
          <a:p>
            <a:pPr marL="342900" indent="-342900" algn="l">
              <a:buFont typeface="Arial" panose="020B0604020202020204" pitchFamily="34" charset="0"/>
              <a:buChar char="•"/>
            </a:pPr>
            <a:endParaRPr lang="en-CA" dirty="0">
              <a:solidFill>
                <a:schemeClr val="bg1"/>
              </a:solidFill>
            </a:endParaRPr>
          </a:p>
        </p:txBody>
      </p:sp>
    </p:spTree>
    <p:extLst>
      <p:ext uri="{BB962C8B-B14F-4D97-AF65-F5344CB8AC3E}">
        <p14:creationId xmlns:p14="http://schemas.microsoft.com/office/powerpoint/2010/main" val="6172763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DC942-C424-DB20-39A1-6E4BFF6F4F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9091BCC-6BB4-8A6F-FEE2-6ACD42E486EE}"/>
              </a:ext>
            </a:extLst>
          </p:cNvPr>
          <p:cNvPicPr>
            <a:picLocks noChangeAspect="1"/>
          </p:cNvPicPr>
          <p:nvPr/>
        </p:nvPicPr>
        <p:blipFill>
          <a:blip r:embed="rId2"/>
          <a:stretch>
            <a:fillRect/>
          </a:stretch>
        </p:blipFill>
        <p:spPr>
          <a:xfrm>
            <a:off x="107504" y="44624"/>
            <a:ext cx="8928992" cy="1341368"/>
          </a:xfrm>
          <a:prstGeom prst="rect">
            <a:avLst/>
          </a:prstGeom>
        </p:spPr>
      </p:pic>
      <p:pic>
        <p:nvPicPr>
          <p:cNvPr id="5" name="Picture 4">
            <a:extLst>
              <a:ext uri="{FF2B5EF4-FFF2-40B4-BE49-F238E27FC236}">
                <a16:creationId xmlns:a16="http://schemas.microsoft.com/office/drawing/2014/main" id="{A0807847-7041-D0C6-AB3D-8C53B861B51C}"/>
              </a:ext>
            </a:extLst>
          </p:cNvPr>
          <p:cNvPicPr>
            <a:picLocks noChangeAspect="1"/>
          </p:cNvPicPr>
          <p:nvPr/>
        </p:nvPicPr>
        <p:blipFill>
          <a:blip r:embed="rId3"/>
          <a:stretch>
            <a:fillRect/>
          </a:stretch>
        </p:blipFill>
        <p:spPr>
          <a:xfrm>
            <a:off x="107504" y="1340768"/>
            <a:ext cx="3974632" cy="5472608"/>
          </a:xfrm>
          <a:prstGeom prst="rect">
            <a:avLst/>
          </a:prstGeom>
        </p:spPr>
      </p:pic>
      <p:sp>
        <p:nvSpPr>
          <p:cNvPr id="7" name="TextBox 6">
            <a:extLst>
              <a:ext uri="{FF2B5EF4-FFF2-40B4-BE49-F238E27FC236}">
                <a16:creationId xmlns:a16="http://schemas.microsoft.com/office/drawing/2014/main" id="{A2BF3BF6-4A20-D5B0-90D5-BEFDCEC98265}"/>
              </a:ext>
            </a:extLst>
          </p:cNvPr>
          <p:cNvSpPr txBox="1"/>
          <p:nvPr/>
        </p:nvSpPr>
        <p:spPr>
          <a:xfrm>
            <a:off x="4103944" y="6506704"/>
            <a:ext cx="5061864" cy="276999"/>
          </a:xfrm>
          <a:prstGeom prst="rect">
            <a:avLst/>
          </a:prstGeom>
          <a:noFill/>
        </p:spPr>
        <p:txBody>
          <a:bodyPr wrap="square">
            <a:spAutoFit/>
          </a:bodyPr>
          <a:lstStyle/>
          <a:p>
            <a:pPr algn="l"/>
            <a:r>
              <a:rPr lang="en-US" sz="1200" dirty="0">
                <a:solidFill>
                  <a:schemeClr val="bg1"/>
                </a:solidFill>
              </a:rPr>
              <a:t>https://</a:t>
            </a:r>
            <a:r>
              <a:rPr lang="en-US" sz="1200" dirty="0" err="1">
                <a:solidFill>
                  <a:schemeClr val="bg1"/>
                </a:solidFill>
              </a:rPr>
              <a:t>eos.org</a:t>
            </a:r>
            <a:r>
              <a:rPr lang="en-US" sz="1200" dirty="0">
                <a:solidFill>
                  <a:schemeClr val="bg1"/>
                </a:solidFill>
              </a:rPr>
              <a:t>/features/lessons-from-a-post-eruption-landscape</a:t>
            </a:r>
          </a:p>
        </p:txBody>
      </p:sp>
      <p:sp>
        <p:nvSpPr>
          <p:cNvPr id="6" name="TextBox 5">
            <a:extLst>
              <a:ext uri="{FF2B5EF4-FFF2-40B4-BE49-F238E27FC236}">
                <a16:creationId xmlns:a16="http://schemas.microsoft.com/office/drawing/2014/main" id="{3C5B2AFF-79F1-E3DD-403A-99CB6484FDAB}"/>
              </a:ext>
            </a:extLst>
          </p:cNvPr>
          <p:cNvSpPr txBox="1"/>
          <p:nvPr/>
        </p:nvSpPr>
        <p:spPr>
          <a:xfrm>
            <a:off x="4138688" y="1591857"/>
            <a:ext cx="4897808" cy="3477875"/>
          </a:xfrm>
          <a:prstGeom prst="rect">
            <a:avLst/>
          </a:prstGeom>
          <a:noFill/>
        </p:spPr>
        <p:txBody>
          <a:bodyPr wrap="square">
            <a:spAutoFit/>
          </a:bodyPr>
          <a:lstStyle/>
          <a:p>
            <a:pPr marL="342900" indent="-342900" algn="l">
              <a:buFont typeface="Arial" panose="020B0604020202020204" pitchFamily="34" charset="0"/>
              <a:buChar char="•"/>
            </a:pPr>
            <a:r>
              <a:rPr lang="en-CA" b="1" dirty="0">
                <a:solidFill>
                  <a:schemeClr val="bg1">
                    <a:lumMod val="50000"/>
                  </a:schemeClr>
                </a:solidFill>
              </a:rPr>
              <a:t>advanced fundamental understanding of how individual species and biological communities respond to large, intense disturbances</a:t>
            </a:r>
          </a:p>
          <a:p>
            <a:pPr marL="342900" indent="-342900" algn="l">
              <a:buFont typeface="Arial" panose="020B0604020202020204" pitchFamily="34" charset="0"/>
              <a:buChar char="•"/>
            </a:pPr>
            <a:endParaRPr lang="en-CA" b="1" dirty="0">
              <a:solidFill>
                <a:schemeClr val="bg1">
                  <a:lumMod val="50000"/>
                </a:schemeClr>
              </a:solidFill>
            </a:endParaRPr>
          </a:p>
          <a:p>
            <a:pPr marL="342900" indent="-342900" algn="l">
              <a:buFont typeface="Arial" panose="020B0604020202020204" pitchFamily="34" charset="0"/>
              <a:buChar char="•"/>
            </a:pPr>
            <a:r>
              <a:rPr lang="en-CA" dirty="0">
                <a:solidFill>
                  <a:schemeClr val="bg1">
                    <a:lumMod val="50000"/>
                  </a:schemeClr>
                </a:solidFill>
              </a:rPr>
              <a:t>keystone species were exceptionally important in recovery process </a:t>
            </a:r>
          </a:p>
          <a:p>
            <a:pPr marL="342900" indent="-342900" algn="l">
              <a:buFont typeface="Arial" panose="020B0604020202020204" pitchFamily="34" charset="0"/>
              <a:buChar char="•"/>
            </a:pPr>
            <a:endParaRPr lang="en-CA" dirty="0">
              <a:solidFill>
                <a:schemeClr val="bg1"/>
              </a:solidFill>
            </a:endParaRPr>
          </a:p>
          <a:p>
            <a:pPr marL="342900" indent="-342900" algn="l">
              <a:buFont typeface="Arial" panose="020B0604020202020204" pitchFamily="34" charset="0"/>
              <a:buChar char="•"/>
            </a:pPr>
            <a:r>
              <a:rPr lang="en-CA" dirty="0">
                <a:solidFill>
                  <a:schemeClr val="bg1"/>
                </a:solidFill>
              </a:rPr>
              <a:t>importance of biological legacies in promoting recovery</a:t>
            </a:r>
          </a:p>
        </p:txBody>
      </p:sp>
    </p:spTree>
    <p:extLst>
      <p:ext uri="{BB962C8B-B14F-4D97-AF65-F5344CB8AC3E}">
        <p14:creationId xmlns:p14="http://schemas.microsoft.com/office/powerpoint/2010/main" val="2121188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2991A-CF8F-0D42-8375-C860A496B59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C7DF0BD-A381-0C7C-57C9-7A792F82B763}"/>
              </a:ext>
            </a:extLst>
          </p:cNvPr>
          <p:cNvPicPr>
            <a:picLocks noChangeAspect="1"/>
          </p:cNvPicPr>
          <p:nvPr/>
        </p:nvPicPr>
        <p:blipFill>
          <a:blip r:embed="rId2"/>
          <a:stretch>
            <a:fillRect/>
          </a:stretch>
        </p:blipFill>
        <p:spPr>
          <a:xfrm>
            <a:off x="107504" y="44624"/>
            <a:ext cx="8928992" cy="1341368"/>
          </a:xfrm>
          <a:prstGeom prst="rect">
            <a:avLst/>
          </a:prstGeom>
        </p:spPr>
      </p:pic>
      <p:pic>
        <p:nvPicPr>
          <p:cNvPr id="5" name="Picture 4">
            <a:extLst>
              <a:ext uri="{FF2B5EF4-FFF2-40B4-BE49-F238E27FC236}">
                <a16:creationId xmlns:a16="http://schemas.microsoft.com/office/drawing/2014/main" id="{C57090DD-FF29-315E-B12B-3791E057DD36}"/>
              </a:ext>
            </a:extLst>
          </p:cNvPr>
          <p:cNvPicPr>
            <a:picLocks noChangeAspect="1"/>
          </p:cNvPicPr>
          <p:nvPr/>
        </p:nvPicPr>
        <p:blipFill>
          <a:blip r:embed="rId3"/>
          <a:stretch>
            <a:fillRect/>
          </a:stretch>
        </p:blipFill>
        <p:spPr>
          <a:xfrm>
            <a:off x="107504" y="1340768"/>
            <a:ext cx="3974632" cy="5472608"/>
          </a:xfrm>
          <a:prstGeom prst="rect">
            <a:avLst/>
          </a:prstGeom>
        </p:spPr>
      </p:pic>
      <p:sp>
        <p:nvSpPr>
          <p:cNvPr id="7" name="TextBox 6">
            <a:extLst>
              <a:ext uri="{FF2B5EF4-FFF2-40B4-BE49-F238E27FC236}">
                <a16:creationId xmlns:a16="http://schemas.microsoft.com/office/drawing/2014/main" id="{357D544A-85CE-F579-1A6F-33C608006EFE}"/>
              </a:ext>
            </a:extLst>
          </p:cNvPr>
          <p:cNvSpPr txBox="1"/>
          <p:nvPr/>
        </p:nvSpPr>
        <p:spPr>
          <a:xfrm>
            <a:off x="4103944" y="6506704"/>
            <a:ext cx="5061864" cy="276999"/>
          </a:xfrm>
          <a:prstGeom prst="rect">
            <a:avLst/>
          </a:prstGeom>
          <a:noFill/>
        </p:spPr>
        <p:txBody>
          <a:bodyPr wrap="square">
            <a:spAutoFit/>
          </a:bodyPr>
          <a:lstStyle/>
          <a:p>
            <a:pPr algn="l"/>
            <a:r>
              <a:rPr lang="en-US" sz="1200" dirty="0">
                <a:solidFill>
                  <a:schemeClr val="bg1"/>
                </a:solidFill>
              </a:rPr>
              <a:t>https://</a:t>
            </a:r>
            <a:r>
              <a:rPr lang="en-US" sz="1200" dirty="0" err="1">
                <a:solidFill>
                  <a:schemeClr val="bg1"/>
                </a:solidFill>
              </a:rPr>
              <a:t>eos.org</a:t>
            </a:r>
            <a:r>
              <a:rPr lang="en-US" sz="1200" dirty="0">
                <a:solidFill>
                  <a:schemeClr val="bg1"/>
                </a:solidFill>
              </a:rPr>
              <a:t>/features/lessons-from-a-post-eruption-landscape</a:t>
            </a:r>
          </a:p>
        </p:txBody>
      </p:sp>
      <p:sp>
        <p:nvSpPr>
          <p:cNvPr id="6" name="TextBox 5">
            <a:extLst>
              <a:ext uri="{FF2B5EF4-FFF2-40B4-BE49-F238E27FC236}">
                <a16:creationId xmlns:a16="http://schemas.microsoft.com/office/drawing/2014/main" id="{5DB630D2-4546-AB4E-7B9B-4AC8B2E1C367}"/>
              </a:ext>
            </a:extLst>
          </p:cNvPr>
          <p:cNvSpPr txBox="1"/>
          <p:nvPr/>
        </p:nvSpPr>
        <p:spPr>
          <a:xfrm>
            <a:off x="4138688" y="1591857"/>
            <a:ext cx="4897808" cy="4708981"/>
          </a:xfrm>
          <a:prstGeom prst="rect">
            <a:avLst/>
          </a:prstGeom>
          <a:noFill/>
        </p:spPr>
        <p:txBody>
          <a:bodyPr wrap="square">
            <a:spAutoFit/>
          </a:bodyPr>
          <a:lstStyle/>
          <a:p>
            <a:pPr marL="342900" indent="-342900" algn="l">
              <a:buFont typeface="Arial" panose="020B0604020202020204" pitchFamily="34" charset="0"/>
              <a:buChar char="•"/>
            </a:pPr>
            <a:r>
              <a:rPr lang="en-CA" b="1" dirty="0">
                <a:solidFill>
                  <a:schemeClr val="bg1">
                    <a:lumMod val="50000"/>
                  </a:schemeClr>
                </a:solidFill>
              </a:rPr>
              <a:t>advanced fundamental understanding of how individual species and biological communities respond to large, intense disturbances</a:t>
            </a:r>
          </a:p>
          <a:p>
            <a:pPr marL="342900" indent="-342900" algn="l">
              <a:buFont typeface="Arial" panose="020B0604020202020204" pitchFamily="34" charset="0"/>
              <a:buChar char="•"/>
            </a:pPr>
            <a:endParaRPr lang="en-CA" b="1" dirty="0">
              <a:solidFill>
                <a:schemeClr val="bg1">
                  <a:lumMod val="50000"/>
                </a:schemeClr>
              </a:solidFill>
            </a:endParaRPr>
          </a:p>
          <a:p>
            <a:pPr marL="342900" indent="-342900" algn="l">
              <a:buFont typeface="Arial" panose="020B0604020202020204" pitchFamily="34" charset="0"/>
              <a:buChar char="•"/>
            </a:pPr>
            <a:r>
              <a:rPr lang="en-CA" dirty="0">
                <a:solidFill>
                  <a:schemeClr val="bg1">
                    <a:lumMod val="50000"/>
                  </a:schemeClr>
                </a:solidFill>
              </a:rPr>
              <a:t>keystone species were exceptionally important in recovery process </a:t>
            </a:r>
          </a:p>
          <a:p>
            <a:pPr marL="342900" indent="-342900" algn="l">
              <a:buFont typeface="Arial" panose="020B0604020202020204" pitchFamily="34" charset="0"/>
              <a:buChar char="•"/>
            </a:pPr>
            <a:endParaRPr lang="en-CA" dirty="0">
              <a:solidFill>
                <a:schemeClr val="bg1">
                  <a:lumMod val="50000"/>
                </a:schemeClr>
              </a:solidFill>
            </a:endParaRPr>
          </a:p>
          <a:p>
            <a:pPr marL="342900" indent="-342900" algn="l">
              <a:buFont typeface="Arial" panose="020B0604020202020204" pitchFamily="34" charset="0"/>
              <a:buChar char="•"/>
            </a:pPr>
            <a:r>
              <a:rPr lang="en-CA" dirty="0">
                <a:solidFill>
                  <a:schemeClr val="bg1">
                    <a:lumMod val="50000"/>
                  </a:schemeClr>
                </a:solidFill>
              </a:rPr>
              <a:t>importance of biological legacies in promoting recovery</a:t>
            </a:r>
          </a:p>
          <a:p>
            <a:pPr marL="342900" indent="-342900" algn="l">
              <a:buFont typeface="Arial" panose="020B0604020202020204" pitchFamily="34" charset="0"/>
              <a:buChar char="•"/>
            </a:pPr>
            <a:endParaRPr lang="en-CA" dirty="0">
              <a:solidFill>
                <a:schemeClr val="bg1"/>
              </a:solidFill>
            </a:endParaRPr>
          </a:p>
          <a:p>
            <a:pPr marL="342900" indent="-342900" algn="l">
              <a:buFont typeface="Arial" panose="020B0604020202020204" pitchFamily="34" charset="0"/>
              <a:buChar char="•"/>
            </a:pPr>
            <a:r>
              <a:rPr lang="en-CA" dirty="0">
                <a:solidFill>
                  <a:schemeClr val="bg1"/>
                </a:solidFill>
              </a:rPr>
              <a:t>geomorphic and ecologic responses at MSH evolved jointly and interacted in important ways</a:t>
            </a:r>
            <a:endParaRPr lang="en-US" dirty="0">
              <a:solidFill>
                <a:schemeClr val="bg1"/>
              </a:solidFill>
            </a:endParaRPr>
          </a:p>
        </p:txBody>
      </p:sp>
    </p:spTree>
    <p:extLst>
      <p:ext uri="{BB962C8B-B14F-4D97-AF65-F5344CB8AC3E}">
        <p14:creationId xmlns:p14="http://schemas.microsoft.com/office/powerpoint/2010/main" val="423516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avy lines against a white background">
            <a:extLst>
              <a:ext uri="{FF2B5EF4-FFF2-40B4-BE49-F238E27FC236}">
                <a16:creationId xmlns:a16="http://schemas.microsoft.com/office/drawing/2014/main" id="{DF4A63AD-FE3B-E1F9-E6E6-BE1F31FFE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1594321"/>
          </a:xfrm>
          <a:prstGeom prst="rect">
            <a:avLst/>
          </a:prstGeom>
        </p:spPr>
      </p:pic>
      <p:sp>
        <p:nvSpPr>
          <p:cNvPr id="5" name="TextBox 4">
            <a:extLst>
              <a:ext uri="{FF2B5EF4-FFF2-40B4-BE49-F238E27FC236}">
                <a16:creationId xmlns:a16="http://schemas.microsoft.com/office/drawing/2014/main" id="{4932F155-8B3A-5570-75B2-ECC50EB7D456}"/>
              </a:ext>
            </a:extLst>
          </p:cNvPr>
          <p:cNvSpPr txBox="1"/>
          <p:nvPr/>
        </p:nvSpPr>
        <p:spPr>
          <a:xfrm>
            <a:off x="107504" y="0"/>
            <a:ext cx="8712968" cy="5816977"/>
          </a:xfrm>
          <a:prstGeom prst="rect">
            <a:avLst/>
          </a:prstGeom>
          <a:noFill/>
        </p:spPr>
        <p:txBody>
          <a:bodyPr wrap="square">
            <a:spAutoFit/>
          </a:bodyPr>
          <a:lstStyle/>
          <a:p>
            <a:pPr algn="l"/>
            <a:r>
              <a:rPr lang="en-CA" sz="3200" b="1" dirty="0"/>
              <a:t>5. Scientific returns</a:t>
            </a:r>
          </a:p>
          <a:p>
            <a:pPr algn="l"/>
            <a:endParaRPr lang="en-CA" dirty="0"/>
          </a:p>
          <a:p>
            <a:pPr algn="l"/>
            <a:endParaRPr lang="en-CA" dirty="0"/>
          </a:p>
          <a:p>
            <a:pPr algn="l"/>
            <a:endParaRPr lang="en-CA" dirty="0">
              <a:solidFill>
                <a:schemeClr val="bg1"/>
              </a:solidFill>
            </a:endParaRPr>
          </a:p>
          <a:p>
            <a:pPr algn="l"/>
            <a:endParaRPr lang="en-CA" dirty="0">
              <a:solidFill>
                <a:schemeClr val="bg1"/>
              </a:solidFill>
            </a:endParaRPr>
          </a:p>
          <a:p>
            <a:pPr marL="457200" indent="-457200" algn="l">
              <a:buAutoNum type="arabicPeriod"/>
            </a:pPr>
            <a:endParaRPr lang="en-CA" dirty="0">
              <a:solidFill>
                <a:schemeClr val="bg1"/>
              </a:solidFill>
            </a:endParaRPr>
          </a:p>
          <a:p>
            <a:pPr marL="457200" indent="-457200" algn="l">
              <a:buAutoNum type="arabicPeriod"/>
            </a:pPr>
            <a:r>
              <a:rPr lang="en-CA" dirty="0">
                <a:solidFill>
                  <a:schemeClr val="bg1"/>
                </a:solidFill>
              </a:rPr>
              <a:t>Review of the literature to guide/prioritize directions</a:t>
            </a:r>
          </a:p>
          <a:p>
            <a:pPr marL="457200" indent="-457200" algn="l">
              <a:buAutoNum type="arabicPeriod"/>
            </a:pPr>
            <a:endParaRPr lang="en-CA" dirty="0">
              <a:solidFill>
                <a:schemeClr val="bg1"/>
              </a:solidFill>
            </a:endParaRPr>
          </a:p>
          <a:p>
            <a:pPr marL="457200" indent="-457200" algn="l">
              <a:buAutoNum type="arabicPeriod"/>
            </a:pPr>
            <a:r>
              <a:rPr lang="en-CA" dirty="0">
                <a:solidFill>
                  <a:schemeClr val="bg1"/>
                </a:solidFill>
              </a:rPr>
              <a:t>Compile information available for Endeavour and surrounding area matched with scale </a:t>
            </a:r>
          </a:p>
          <a:p>
            <a:pPr marL="457200" indent="-457200" algn="l">
              <a:buAutoNum type="arabicPeriod"/>
            </a:pPr>
            <a:endParaRPr lang="en-CA" dirty="0">
              <a:solidFill>
                <a:schemeClr val="bg1"/>
              </a:solidFill>
            </a:endParaRPr>
          </a:p>
          <a:p>
            <a:pPr marL="457200" indent="-457200" algn="l">
              <a:buAutoNum type="arabicPeriod"/>
            </a:pPr>
            <a:r>
              <a:rPr lang="en-CA" dirty="0">
                <a:solidFill>
                  <a:schemeClr val="bg1"/>
                </a:solidFill>
              </a:rPr>
              <a:t>Imaging versus collecting</a:t>
            </a:r>
          </a:p>
          <a:p>
            <a:pPr marL="457200" indent="-457200" algn="l">
              <a:buAutoNum type="arabicPeriod"/>
            </a:pPr>
            <a:endParaRPr lang="en-CA" dirty="0">
              <a:solidFill>
                <a:schemeClr val="bg1"/>
              </a:solidFill>
            </a:endParaRPr>
          </a:p>
          <a:p>
            <a:pPr marL="457200" indent="-457200" algn="l">
              <a:buAutoNum type="arabicPeriod"/>
            </a:pPr>
            <a:r>
              <a:rPr lang="en-CA" dirty="0">
                <a:solidFill>
                  <a:schemeClr val="bg1"/>
                </a:solidFill>
              </a:rPr>
              <a:t>Connections (</a:t>
            </a:r>
            <a:r>
              <a:rPr lang="en-CA" dirty="0" err="1">
                <a:solidFill>
                  <a:schemeClr val="bg1"/>
                </a:solidFill>
              </a:rPr>
              <a:t>biogeophysical</a:t>
            </a:r>
            <a:r>
              <a:rPr lang="en-CA" dirty="0">
                <a:solidFill>
                  <a:schemeClr val="bg1"/>
                </a:solidFill>
              </a:rPr>
              <a:t> &amp; biogeochemical)</a:t>
            </a:r>
          </a:p>
          <a:p>
            <a:pPr marL="457200" indent="-457200" algn="l">
              <a:buAutoNum type="arabicPeriod"/>
            </a:pPr>
            <a:endParaRPr lang="en-CA" dirty="0">
              <a:solidFill>
                <a:schemeClr val="bg1"/>
              </a:solidFill>
            </a:endParaRPr>
          </a:p>
          <a:p>
            <a:pPr marL="457200" indent="-457200" algn="l">
              <a:buAutoNum type="arabicPeriod"/>
            </a:pPr>
            <a:r>
              <a:rPr lang="en-CA" dirty="0">
                <a:solidFill>
                  <a:schemeClr val="bg1"/>
                </a:solidFill>
              </a:rPr>
              <a:t>Seascape</a:t>
            </a:r>
          </a:p>
          <a:p>
            <a:pPr marL="457200" indent="-457200" algn="l">
              <a:buAutoNum type="arabicPeriod"/>
            </a:pPr>
            <a:endParaRPr lang="en-CA" dirty="0">
              <a:solidFill>
                <a:schemeClr val="bg1"/>
              </a:solidFill>
            </a:endParaRPr>
          </a:p>
          <a:p>
            <a:pPr marL="457200" indent="-457200" algn="l">
              <a:buAutoNum type="arabicPeriod"/>
            </a:pPr>
            <a:r>
              <a:rPr lang="en-CA"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554240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7978B2-B891-1D8B-6FDA-DEF71892EF1F}"/>
              </a:ext>
            </a:extLst>
          </p:cNvPr>
          <p:cNvPicPr>
            <a:picLocks noChangeAspect="1"/>
          </p:cNvPicPr>
          <p:nvPr/>
        </p:nvPicPr>
        <p:blipFill>
          <a:blip r:embed="rId2"/>
          <a:stretch>
            <a:fillRect/>
          </a:stretch>
        </p:blipFill>
        <p:spPr>
          <a:xfrm>
            <a:off x="685800" y="240323"/>
            <a:ext cx="7772400" cy="6377353"/>
          </a:xfrm>
          <a:prstGeom prst="rect">
            <a:avLst/>
          </a:prstGeom>
        </p:spPr>
      </p:pic>
    </p:spTree>
    <p:extLst>
      <p:ext uri="{BB962C8B-B14F-4D97-AF65-F5344CB8AC3E}">
        <p14:creationId xmlns:p14="http://schemas.microsoft.com/office/powerpoint/2010/main" val="261141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3">
            <a:extLst>
              <a:ext uri="{FF2B5EF4-FFF2-40B4-BE49-F238E27FC236}">
                <a16:creationId xmlns:a16="http://schemas.microsoft.com/office/drawing/2014/main" id="{55DAE5D2-F1AF-E157-F944-41B3D1A369B1}"/>
              </a:ext>
            </a:extLst>
          </p:cNvPr>
          <p:cNvSpPr txBox="1">
            <a:spLocks noChangeArrowheads="1"/>
          </p:cNvSpPr>
          <p:nvPr/>
        </p:nvSpPr>
        <p:spPr bwMode="auto">
          <a:xfrm>
            <a:off x="1525588" y="3775075"/>
            <a:ext cx="214471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NZ">
                <a:latin typeface="Arial" charset="0"/>
                <a:ea typeface="ＭＳ Ｐゴシック" charset="0"/>
                <a:cs typeface="ＭＳ Ｐゴシック" charset="0"/>
              </a:rPr>
              <a:t>Vent movie clip</a:t>
            </a:r>
            <a:endParaRPr lang="en-GB">
              <a:latin typeface="Arial" charset="0"/>
              <a:ea typeface="ＭＳ Ｐゴシック" charset="0"/>
              <a:cs typeface="ＭＳ Ｐゴシック" charset="0"/>
            </a:endParaRPr>
          </a:p>
        </p:txBody>
      </p:sp>
      <p:pic>
        <p:nvPicPr>
          <p:cNvPr id="157702" name="Picture 6" descr="Wiring the Abyss: Supporting the #ONCabyss Expedition Off British Columbia  | Nautilus Live">
            <a:extLst>
              <a:ext uri="{FF2B5EF4-FFF2-40B4-BE49-F238E27FC236}">
                <a16:creationId xmlns:a16="http://schemas.microsoft.com/office/drawing/2014/main" id="{7C6B5840-4247-4EF1-C0E3-3209F7372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69" y="1019016"/>
            <a:ext cx="8892927" cy="50022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4" descr="12708">
            <a:extLst>
              <a:ext uri="{FF2B5EF4-FFF2-40B4-BE49-F238E27FC236}">
                <a16:creationId xmlns:a16="http://schemas.microsoft.com/office/drawing/2014/main" id="{9D7D5C42-69A6-E5E3-1D0F-F8882F37A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5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87B893-BB34-1540-A344-DC5CCA80E04E}"/>
              </a:ext>
            </a:extLst>
          </p:cNvPr>
          <p:cNvSpPr/>
          <p:nvPr/>
        </p:nvSpPr>
        <p:spPr bwMode="auto">
          <a:xfrm>
            <a:off x="647564" y="0"/>
            <a:ext cx="7848872" cy="129588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1C22158B-D89B-BFE2-016F-040C9FF8C849}"/>
              </a:ext>
            </a:extLst>
          </p:cNvPr>
          <p:cNvPicPr>
            <a:picLocks noChangeAspect="1"/>
          </p:cNvPicPr>
          <p:nvPr/>
        </p:nvPicPr>
        <p:blipFill>
          <a:blip r:embed="rId2"/>
          <a:stretch>
            <a:fillRect/>
          </a:stretch>
        </p:blipFill>
        <p:spPr>
          <a:xfrm>
            <a:off x="647564" y="1238598"/>
            <a:ext cx="7848872" cy="5637219"/>
          </a:xfrm>
          <a:prstGeom prst="rect">
            <a:avLst/>
          </a:prstGeom>
        </p:spPr>
      </p:pic>
      <p:pic>
        <p:nvPicPr>
          <p:cNvPr id="5" name="Picture 4">
            <a:extLst>
              <a:ext uri="{FF2B5EF4-FFF2-40B4-BE49-F238E27FC236}">
                <a16:creationId xmlns:a16="http://schemas.microsoft.com/office/drawing/2014/main" id="{58062A5E-E9CB-DB79-62FF-3D56B06C36F0}"/>
              </a:ext>
            </a:extLst>
          </p:cNvPr>
          <p:cNvPicPr>
            <a:picLocks noChangeAspect="1"/>
          </p:cNvPicPr>
          <p:nvPr/>
        </p:nvPicPr>
        <p:blipFill>
          <a:blip r:embed="rId3"/>
          <a:stretch>
            <a:fillRect/>
          </a:stretch>
        </p:blipFill>
        <p:spPr>
          <a:xfrm>
            <a:off x="2267744" y="3047"/>
            <a:ext cx="4608512" cy="1292835"/>
          </a:xfrm>
          <a:prstGeom prst="rect">
            <a:avLst/>
          </a:prstGeom>
        </p:spPr>
      </p:pic>
    </p:spTree>
    <p:extLst>
      <p:ext uri="{BB962C8B-B14F-4D97-AF65-F5344CB8AC3E}">
        <p14:creationId xmlns:p14="http://schemas.microsoft.com/office/powerpoint/2010/main" val="3490603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DSCN0966">
            <a:extLst>
              <a:ext uri="{FF2B5EF4-FFF2-40B4-BE49-F238E27FC236}">
                <a16:creationId xmlns:a16="http://schemas.microsoft.com/office/drawing/2014/main" id="{510BA1B8-7463-4EEF-2449-89415E136846}"/>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6200" y="-20638"/>
            <a:ext cx="9372600" cy="7031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10947" name="Text Box 3">
            <a:extLst>
              <a:ext uri="{FF2B5EF4-FFF2-40B4-BE49-F238E27FC236}">
                <a16:creationId xmlns:a16="http://schemas.microsoft.com/office/drawing/2014/main" id="{605F614E-6F6E-F5B6-A6DC-988F63D50116}"/>
              </a:ext>
            </a:extLst>
          </p:cNvPr>
          <p:cNvSpPr txBox="1">
            <a:spLocks noChangeArrowheads="1"/>
          </p:cNvSpPr>
          <p:nvPr/>
        </p:nvSpPr>
        <p:spPr bwMode="auto">
          <a:xfrm>
            <a:off x="3175" y="5762625"/>
            <a:ext cx="2847975" cy="1006475"/>
          </a:xfrm>
          <a:prstGeom prst="rect">
            <a:avLst/>
          </a:prstGeom>
          <a:solidFill>
            <a:schemeClr val="tx1"/>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NZ" b="1" dirty="0">
                <a:solidFill>
                  <a:schemeClr val="bg1"/>
                </a:solidFill>
                <a:latin typeface="Arial" charset="0"/>
                <a:ea typeface="ＭＳ Ｐゴシック" charset="0"/>
                <a:cs typeface="ＭＳ Ｐゴシック" charset="0"/>
              </a:rPr>
              <a:t>Phylum Annelida</a:t>
            </a:r>
          </a:p>
          <a:p>
            <a:pPr algn="l">
              <a:defRPr/>
            </a:pPr>
            <a:r>
              <a:rPr lang="en-NZ" b="1" dirty="0">
                <a:solidFill>
                  <a:schemeClr val="bg1"/>
                </a:solidFill>
                <a:latin typeface="Arial" charset="0"/>
                <a:ea typeface="ＭＳ Ｐゴシック" charset="0"/>
                <a:cs typeface="ＭＳ Ｐゴシック" charset="0"/>
              </a:rPr>
              <a:t>Polychaeta</a:t>
            </a:r>
          </a:p>
          <a:p>
            <a:pPr algn="l">
              <a:defRPr/>
            </a:pPr>
            <a:r>
              <a:rPr lang="en-NZ" b="1" i="1" dirty="0" err="1">
                <a:solidFill>
                  <a:schemeClr val="bg1"/>
                </a:solidFill>
                <a:latin typeface="Arial" charset="0"/>
                <a:ea typeface="ＭＳ Ｐゴシック" charset="0"/>
                <a:cs typeface="ＭＳ Ｐゴシック" charset="0"/>
              </a:rPr>
              <a:t>Paralvinella</a:t>
            </a:r>
            <a:r>
              <a:rPr lang="en-NZ" b="1" i="1" dirty="0">
                <a:solidFill>
                  <a:schemeClr val="bg1"/>
                </a:solidFill>
                <a:latin typeface="Arial" charset="0"/>
                <a:ea typeface="ＭＳ Ｐゴシック" charset="0"/>
                <a:cs typeface="ＭＳ Ｐゴシック" charset="0"/>
              </a:rPr>
              <a:t> </a:t>
            </a:r>
            <a:r>
              <a:rPr lang="en-NZ" b="1" i="1" dirty="0" err="1">
                <a:solidFill>
                  <a:schemeClr val="bg1"/>
                </a:solidFill>
                <a:latin typeface="Arial" charset="0"/>
                <a:ea typeface="ＭＳ Ｐゴシック" charset="0"/>
                <a:cs typeface="ＭＳ Ｐゴシック" charset="0"/>
              </a:rPr>
              <a:t>sulfincola</a:t>
            </a:r>
            <a:endParaRPr lang="en-GB" b="1" i="1" dirty="0">
              <a:solidFill>
                <a:schemeClr val="bg1"/>
              </a:solidFill>
              <a:latin typeface="Arial" charset="0"/>
              <a:ea typeface="ＭＳ Ｐゴシック" charset="0"/>
              <a:cs typeface="ＭＳ Ｐゴシック" charset="0"/>
            </a:endParaRPr>
          </a:p>
        </p:txBody>
      </p:sp>
      <p:pic>
        <p:nvPicPr>
          <p:cNvPr id="210948" name="Picture 4">
            <a:extLst>
              <a:ext uri="{FF2B5EF4-FFF2-40B4-BE49-F238E27FC236}">
                <a16:creationId xmlns:a16="http://schemas.microsoft.com/office/drawing/2014/main" id="{E5CA8556-E788-3BB2-9795-811089C0F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1877" y="3605812"/>
            <a:ext cx="4333875" cy="3255962"/>
          </a:xfrm>
          <a:prstGeom prst="rect">
            <a:avLst/>
          </a:prstGeom>
          <a:noFill/>
          <a:ln>
            <a:solidFill>
              <a:schemeClr val="bg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TextBox 2">
            <a:extLst>
              <a:ext uri="{FF2B5EF4-FFF2-40B4-BE49-F238E27FC236}">
                <a16:creationId xmlns:a16="http://schemas.microsoft.com/office/drawing/2014/main" id="{66F0ED2F-04A8-5C74-C414-080B6F7C95DC}"/>
              </a:ext>
            </a:extLst>
          </p:cNvPr>
          <p:cNvSpPr txBox="1"/>
          <p:nvPr/>
        </p:nvSpPr>
        <p:spPr>
          <a:xfrm>
            <a:off x="5004048" y="3789040"/>
            <a:ext cx="4688958" cy="400110"/>
          </a:xfrm>
          <a:prstGeom prst="rect">
            <a:avLst/>
          </a:prstGeom>
          <a:noFill/>
        </p:spPr>
        <p:txBody>
          <a:bodyPr wrap="square">
            <a:spAutoFit/>
          </a:bodyPr>
          <a:lstStyle/>
          <a:p>
            <a:pPr algn="l"/>
            <a:r>
              <a:rPr lang="en-US" b="1" dirty="0">
                <a:solidFill>
                  <a:schemeClr val="bg1"/>
                </a:solidFill>
              </a:rPr>
              <a:t>Community I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A4F21C8F-3149-02F2-2036-DED63CE0B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516610"/>
            <a:ext cx="62960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FF9933"/>
                </a:solidFill>
                <a:miter lim="800000"/>
                <a:headEnd/>
                <a:tailEnd/>
              </a14:hiddenLine>
            </a:ext>
          </a:extLst>
        </p:spPr>
      </p:pic>
      <p:pic>
        <p:nvPicPr>
          <p:cNvPr id="97282" name="Picture 3" descr="limpets and sulfide worms">
            <a:extLst>
              <a:ext uri="{FF2B5EF4-FFF2-40B4-BE49-F238E27FC236}">
                <a16:creationId xmlns:a16="http://schemas.microsoft.com/office/drawing/2014/main" id="{DAB2EB50-D1B7-B99D-71B1-C82A81AFB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4411663" cy="44958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37924" name="Line 4">
            <a:extLst>
              <a:ext uri="{FF2B5EF4-FFF2-40B4-BE49-F238E27FC236}">
                <a16:creationId xmlns:a16="http://schemas.microsoft.com/office/drawing/2014/main" id="{31512764-EF23-360A-24BF-597B7A719067}"/>
              </a:ext>
            </a:extLst>
          </p:cNvPr>
          <p:cNvSpPr>
            <a:spLocks noChangeShapeType="1"/>
          </p:cNvSpPr>
          <p:nvPr/>
        </p:nvSpPr>
        <p:spPr bwMode="auto">
          <a:xfrm flipV="1">
            <a:off x="4495800" y="3886200"/>
            <a:ext cx="1066800" cy="15240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337925" name="Text Box 5">
            <a:extLst>
              <a:ext uri="{FF2B5EF4-FFF2-40B4-BE49-F238E27FC236}">
                <a16:creationId xmlns:a16="http://schemas.microsoft.com/office/drawing/2014/main" id="{3E9DE2C2-96BE-70B0-A308-BDFEC5E04875}"/>
              </a:ext>
            </a:extLst>
          </p:cNvPr>
          <p:cNvSpPr txBox="1">
            <a:spLocks noChangeArrowheads="1"/>
          </p:cNvSpPr>
          <p:nvPr/>
        </p:nvSpPr>
        <p:spPr bwMode="auto">
          <a:xfrm>
            <a:off x="1478385" y="5577575"/>
            <a:ext cx="283443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US" b="1" i="1" dirty="0" err="1">
                <a:solidFill>
                  <a:schemeClr val="bg1"/>
                </a:solidFill>
                <a:latin typeface="Arial" charset="0"/>
                <a:ea typeface="ＭＳ Ｐゴシック" charset="0"/>
                <a:cs typeface="ＭＳ Ｐゴシック" charset="0"/>
              </a:rPr>
              <a:t>Lepetodrilus</a:t>
            </a:r>
            <a:r>
              <a:rPr lang="en-US" b="1" i="1" dirty="0">
                <a:solidFill>
                  <a:schemeClr val="bg1"/>
                </a:solidFill>
                <a:latin typeface="Arial" charset="0"/>
                <a:ea typeface="ＭＳ Ｐゴシック" charset="0"/>
                <a:cs typeface="ＭＳ Ｐゴシック" charset="0"/>
              </a:rPr>
              <a:t> </a:t>
            </a:r>
            <a:r>
              <a:rPr lang="en-US" b="1" i="1" dirty="0" err="1">
                <a:solidFill>
                  <a:schemeClr val="bg1"/>
                </a:solidFill>
                <a:latin typeface="Arial" charset="0"/>
                <a:ea typeface="ＭＳ Ｐゴシック" charset="0"/>
                <a:cs typeface="ＭＳ Ｐゴシック" charset="0"/>
              </a:rPr>
              <a:t>fucensis</a:t>
            </a:r>
            <a:endParaRPr lang="en-US" b="1" i="1" dirty="0">
              <a:solidFill>
                <a:schemeClr val="bg1"/>
              </a:solidFill>
              <a:latin typeface="Arial" charset="0"/>
              <a:ea typeface="ＭＳ Ｐゴシック" charset="0"/>
              <a:cs typeface="ＭＳ Ｐゴシック" charset="0"/>
            </a:endParaRPr>
          </a:p>
        </p:txBody>
      </p:sp>
      <p:sp>
        <p:nvSpPr>
          <p:cNvPr id="337926" name="Line 6">
            <a:extLst>
              <a:ext uri="{FF2B5EF4-FFF2-40B4-BE49-F238E27FC236}">
                <a16:creationId xmlns:a16="http://schemas.microsoft.com/office/drawing/2014/main" id="{8598061E-AA8E-13B7-9745-5859FF775B0A}"/>
              </a:ext>
            </a:extLst>
          </p:cNvPr>
          <p:cNvSpPr>
            <a:spLocks noChangeShapeType="1"/>
          </p:cNvSpPr>
          <p:nvPr/>
        </p:nvSpPr>
        <p:spPr bwMode="auto">
          <a:xfrm>
            <a:off x="8407400" y="5942013"/>
            <a:ext cx="685800" cy="0"/>
          </a:xfrm>
          <a:prstGeom prst="line">
            <a:avLst/>
          </a:prstGeom>
          <a:noFill/>
          <a:ln w="762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337927" name="Text Box 7">
            <a:extLst>
              <a:ext uri="{FF2B5EF4-FFF2-40B4-BE49-F238E27FC236}">
                <a16:creationId xmlns:a16="http://schemas.microsoft.com/office/drawing/2014/main" id="{7DB6FC87-597A-0AA3-64D1-55633EE5021F}"/>
              </a:ext>
            </a:extLst>
          </p:cNvPr>
          <p:cNvSpPr txBox="1">
            <a:spLocks noChangeArrowheads="1"/>
          </p:cNvSpPr>
          <p:nvPr/>
        </p:nvSpPr>
        <p:spPr bwMode="auto">
          <a:xfrm>
            <a:off x="8382000" y="5943600"/>
            <a:ext cx="7620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CA" b="1">
                <a:solidFill>
                  <a:schemeClr val="bg1"/>
                </a:solidFill>
                <a:latin typeface="Arial" charset="0"/>
                <a:ea typeface="ＭＳ Ｐゴシック" charset="0"/>
                <a:cs typeface="ＭＳ Ｐゴシック" charset="0"/>
              </a:rPr>
              <a:t>5 cm</a:t>
            </a:r>
          </a:p>
        </p:txBody>
      </p:sp>
      <p:sp>
        <p:nvSpPr>
          <p:cNvPr id="3" name="TextBox 2">
            <a:extLst>
              <a:ext uri="{FF2B5EF4-FFF2-40B4-BE49-F238E27FC236}">
                <a16:creationId xmlns:a16="http://schemas.microsoft.com/office/drawing/2014/main" id="{5DE9DDED-30EE-6A25-C965-9E28026D468F}"/>
              </a:ext>
            </a:extLst>
          </p:cNvPr>
          <p:cNvSpPr txBox="1"/>
          <p:nvPr/>
        </p:nvSpPr>
        <p:spPr>
          <a:xfrm>
            <a:off x="94681" y="685800"/>
            <a:ext cx="10404648" cy="707886"/>
          </a:xfrm>
          <a:prstGeom prst="rect">
            <a:avLst/>
          </a:prstGeom>
          <a:noFill/>
        </p:spPr>
        <p:txBody>
          <a:bodyPr wrap="square">
            <a:spAutoFit/>
          </a:bodyPr>
          <a:lstStyle/>
          <a:p>
            <a:pPr algn="l"/>
            <a:r>
              <a:rPr lang="en-US" b="1" dirty="0">
                <a:solidFill>
                  <a:schemeClr val="bg1"/>
                </a:solidFill>
              </a:rPr>
              <a:t>Community III </a:t>
            </a:r>
          </a:p>
          <a:p>
            <a:pPr algn="l"/>
            <a:r>
              <a:rPr lang="en-US" b="1" i="1" dirty="0" err="1">
                <a:solidFill>
                  <a:schemeClr val="bg1"/>
                </a:solidFill>
              </a:rPr>
              <a:t>Paralvinella</a:t>
            </a:r>
            <a:r>
              <a:rPr lang="en-US" b="1" i="1" dirty="0">
                <a:solidFill>
                  <a:schemeClr val="bg1"/>
                </a:solidFill>
              </a:rPr>
              <a:t> </a:t>
            </a:r>
            <a:r>
              <a:rPr lang="en-US" b="1" i="1" dirty="0" err="1">
                <a:solidFill>
                  <a:schemeClr val="bg1"/>
                </a:solidFill>
              </a:rPr>
              <a:t>palmiformis</a:t>
            </a:r>
            <a:r>
              <a:rPr lang="en-US" b="1" i="1" dirty="0">
                <a:solidFill>
                  <a:schemeClr val="bg1"/>
                </a:solidFill>
              </a:rPr>
              <a:t> </a:t>
            </a:r>
            <a:r>
              <a:rPr lang="en-US" b="1" dirty="0">
                <a:solidFill>
                  <a:schemeClr val="bg1"/>
                </a:solidFill>
              </a:rPr>
              <a:t>&amp; numerically dominant gastropods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a:extLst>
              <a:ext uri="{FF2B5EF4-FFF2-40B4-BE49-F238E27FC236}">
                <a16:creationId xmlns:a16="http://schemas.microsoft.com/office/drawing/2014/main" id="{8959E3AB-E09B-8FBB-2C7E-9F75194F1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23825"/>
            <a:ext cx="8610600" cy="6638925"/>
          </a:xfrm>
          <a:prstGeom prst="rect">
            <a:avLst/>
          </a:prstGeom>
          <a:noFill/>
          <a:ln>
            <a:noFill/>
          </a:ln>
          <a:effectLst/>
          <a:extLst>
            <a:ext uri="{909E8E84-426E-40dd-AFC4-6F175D3DCCD1}">
              <a14:hiddenFill xmlns:a14="http://schemas.microsoft.com/office/drawing/2010/main" xmlns="">
                <a:blipFill dpi="0" rotWithShape="0">
                  <a:blip xmlns:r="http://schemas.openxmlformats.org/officeDocument/2006/relationships"/>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ext Box 3">
            <a:extLst>
              <a:ext uri="{FF2B5EF4-FFF2-40B4-BE49-F238E27FC236}">
                <a16:creationId xmlns:a16="http://schemas.microsoft.com/office/drawing/2014/main" id="{14976F2C-CAFC-5E8B-359B-DD5523BF7724}"/>
              </a:ext>
            </a:extLst>
          </p:cNvPr>
          <p:cNvSpPr txBox="1">
            <a:spLocks noChangeArrowheads="1"/>
          </p:cNvSpPr>
          <p:nvPr/>
        </p:nvSpPr>
        <p:spPr bwMode="auto">
          <a:xfrm>
            <a:off x="5940152" y="123825"/>
            <a:ext cx="2265364" cy="1015663"/>
          </a:xfrm>
          <a:prstGeom prst="rect">
            <a:avLst/>
          </a:prstGeom>
          <a:solidFill>
            <a:schemeClr val="tx1"/>
          </a:solidFill>
          <a:ln>
            <a:noFill/>
          </a:ln>
          <a:effectLst/>
          <a:extLs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defRPr/>
            </a:pPr>
            <a:r>
              <a:rPr lang="en-NZ" b="1" dirty="0">
                <a:solidFill>
                  <a:schemeClr val="bg1"/>
                </a:solidFill>
                <a:latin typeface="Arial" charset="0"/>
                <a:ea typeface="ＭＳ Ｐゴシック" charset="0"/>
                <a:cs typeface="ＭＳ Ｐゴシック" charset="0"/>
              </a:rPr>
              <a:t>Phylum Annelida</a:t>
            </a:r>
          </a:p>
          <a:p>
            <a:pPr algn="l">
              <a:defRPr/>
            </a:pPr>
            <a:r>
              <a:rPr lang="en-NZ" b="1" dirty="0">
                <a:solidFill>
                  <a:schemeClr val="bg1"/>
                </a:solidFill>
                <a:latin typeface="Arial" charset="0"/>
                <a:ea typeface="ＭＳ Ｐゴシック" charset="0"/>
                <a:cs typeface="ＭＳ Ｐゴシック" charset="0"/>
              </a:rPr>
              <a:t>Polychaeta</a:t>
            </a:r>
          </a:p>
          <a:p>
            <a:pPr algn="l">
              <a:defRPr/>
            </a:pPr>
            <a:r>
              <a:rPr lang="en-CA" b="1" i="1" dirty="0" err="1">
                <a:solidFill>
                  <a:schemeClr val="bg1"/>
                </a:solidFill>
              </a:rPr>
              <a:t>Ridgeia</a:t>
            </a:r>
            <a:r>
              <a:rPr lang="en-CA" b="1" dirty="0">
                <a:solidFill>
                  <a:schemeClr val="bg1"/>
                </a:solidFill>
              </a:rPr>
              <a:t> </a:t>
            </a:r>
            <a:r>
              <a:rPr lang="en-CA" b="1" i="1" dirty="0" err="1">
                <a:solidFill>
                  <a:schemeClr val="bg1"/>
                </a:solidFill>
              </a:rPr>
              <a:t>piscesae</a:t>
            </a:r>
            <a:endParaRPr lang="en-GB" b="1" i="1" dirty="0">
              <a:solidFill>
                <a:schemeClr val="bg1"/>
              </a:solidFill>
              <a:latin typeface="Arial" charset="0"/>
              <a:ea typeface="ＭＳ Ｐゴシック" charset="0"/>
              <a:cs typeface="ＭＳ Ｐゴシック" charset="0"/>
            </a:endParaRP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6884</TotalTime>
  <Words>1086</Words>
  <Application>Microsoft Macintosh PowerPoint</Application>
  <PresentationFormat>On-screen Show (4:3)</PresentationFormat>
  <Paragraphs>108</Paragraphs>
  <Slides>29</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ＭＳ Ｐゴシック</vt: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HBOI,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Computer Services</dc:creator>
  <cp:lastModifiedBy>Amanda E Bates</cp:lastModifiedBy>
  <cp:revision>174</cp:revision>
  <dcterms:created xsi:type="dcterms:W3CDTF">2001-03-13T15:42:29Z</dcterms:created>
  <dcterms:modified xsi:type="dcterms:W3CDTF">2024-11-11T20:58:59Z</dcterms:modified>
</cp:coreProperties>
</file>