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61" r:id="rId2"/>
    <p:sldId id="590" r:id="rId3"/>
    <p:sldId id="256" r:id="rId4"/>
    <p:sldId id="582" r:id="rId5"/>
    <p:sldId id="541" r:id="rId6"/>
    <p:sldId id="258" r:id="rId7"/>
    <p:sldId id="583" r:id="rId8"/>
    <p:sldId id="584" r:id="rId9"/>
    <p:sldId id="585" r:id="rId10"/>
    <p:sldId id="586" r:id="rId11"/>
    <p:sldId id="587" r:id="rId12"/>
    <p:sldId id="588" r:id="rId13"/>
    <p:sldId id="576" r:id="rId14"/>
    <p:sldId id="556" r:id="rId15"/>
    <p:sldId id="575" r:id="rId16"/>
    <p:sldId id="559" r:id="rId17"/>
    <p:sldId id="578" r:id="rId18"/>
    <p:sldId id="579" r:id="rId19"/>
    <p:sldId id="573" r:id="rId20"/>
    <p:sldId id="571" r:id="rId21"/>
    <p:sldId id="580" r:id="rId22"/>
    <p:sldId id="567" r:id="rId23"/>
    <p:sldId id="581" r:id="rId24"/>
    <p:sldId id="568" r:id="rId25"/>
    <p:sldId id="322" r:id="rId26"/>
    <p:sldId id="382" r:id="rId27"/>
    <p:sldId id="58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86"/>
  </p:normalViewPr>
  <p:slideViewPr>
    <p:cSldViewPr snapToGrid="0">
      <p:cViewPr varScale="1">
        <p:scale>
          <a:sx n="109" d="100"/>
          <a:sy n="109" d="100"/>
        </p:scale>
        <p:origin x="6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3EE16-F2A8-C94C-B729-88CAC8A1AA75}" type="datetimeFigureOut">
              <a:rPr lang="en-US" smtClean="0"/>
              <a:t>11/8/24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E9A49-079D-CF49-997D-329058285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25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DC7BD-AFCC-4447-A998-6B5FAF67EF4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DC7BD-AFCC-4447-A998-6B5FAF67EF4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66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DC7BD-AFCC-4447-A998-6B5FAF67EF4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57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DC7BD-AFCC-4447-A998-6B5FAF67EF4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988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DC7BD-AFCC-4447-A998-6B5FAF67EF4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446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DC7BD-AFCC-4447-A998-6B5FAF67EF4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144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DC7BD-AFCC-4447-A998-6B5FAF67EF4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73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DC7BD-AFCC-4447-A998-6B5FAF67EF4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88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E9A49-079D-CF49-997D-329058285B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24B38-9E24-7533-E744-BDC3C583B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4F6707-4F69-260E-7902-BE40764E7F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5E916A-2790-1964-FDF6-76641AD83B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2DEAE-4834-89B4-635C-B2A8AFB9B6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E9A49-079D-CF49-997D-329058285B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42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B4BF7-BDDA-9116-D067-87E5D93D7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3B4F9D-82C2-27BA-D8AF-76781F8C64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C0D0BC-3079-401B-94A3-C2D0C471C0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58B0F-F999-B759-233B-7CB7E3937E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E9A49-079D-CF49-997D-329058285B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89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B1DDC-DA18-104D-25B3-18653439C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995668-305D-2533-84DF-BDF2E30A86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6DEFB3-4C36-A822-8915-9E3B084E38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746F2C-63A1-1F4B-6E9F-66A883AE64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E9A49-079D-CF49-997D-329058285B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07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202D4-64BC-2EE4-A4D1-6B2DE0DF5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840F22-B8E4-CC08-98A8-9078A5E78C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F3AF40-EFD0-FD3B-45DD-8CE90EFD37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862631-BFE3-C495-D6AB-4BB4F56D85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E9A49-079D-CF49-997D-329058285B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80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FA398-8CC2-5FFC-3651-FCB828F89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F0D6A6-B57D-C150-1D81-904CC78B41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CDCA67-B05A-531C-31F6-D9411FF45A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C70A6C-B7F6-8737-1A37-6BE2246F17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E9A49-079D-CF49-997D-329058285B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28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00C07-5131-0EC5-6DAF-1C582E7F6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0B22E0-BC4D-5E7E-4793-B969EB09A0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C3BEE5-4522-D2EC-8B86-734573ADF0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DC88D-DDE8-0E67-6466-1BCA07766D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E9A49-079D-CF49-997D-329058285B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025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C2F07-51FE-6F68-5DD8-7A5A3AF53D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29FD6-5CF6-57EB-0392-D017143033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98CCB-DF46-3E42-9EC1-805697259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6A9DE-75AC-F646-91DB-9757342C6F5A}" type="datetimeFigureOut">
              <a:rPr lang="en-US" smtClean="0"/>
              <a:t>11/8/24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DF795-6F2B-B3C6-C730-7F424B139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8DD3B-0232-DDED-A333-181EDEE31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6DDC-CDB3-7749-BE3B-E8A284E85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99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3F8F8-C06A-F756-8974-024F88015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11BBBA-8A95-3B28-CBA9-97B69102C2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4B15A-4DE6-E986-9C77-248C69839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6A9DE-75AC-F646-91DB-9757342C6F5A}" type="datetimeFigureOut">
              <a:rPr lang="en-US" smtClean="0"/>
              <a:t>11/8/24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0FACD-05B8-5833-484C-0D7985706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B4A62-B93E-3044-60D1-B980D401A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6DDC-CDB3-7749-BE3B-E8A284E85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12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94E901-884C-97A8-824C-658A8FAC61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9A7252-0323-40E6-32C5-2B3B232A70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1F126-FA98-F387-E7DA-86A8788E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6A9DE-75AC-F646-91DB-9757342C6F5A}" type="datetimeFigureOut">
              <a:rPr lang="en-US" smtClean="0"/>
              <a:t>11/8/24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4CEA2-F5CA-9BBA-5F55-71879AB04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8B636-21D2-1A9F-F4D0-D055C7FEF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6DDC-CDB3-7749-BE3B-E8A284E85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44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48222-B917-A5C3-ABAE-3FA79A110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D5D18-FEB2-CC07-BFCA-C1259099D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B0852-CF06-0D56-DD67-801341271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6A9DE-75AC-F646-91DB-9757342C6F5A}" type="datetimeFigureOut">
              <a:rPr lang="en-US" smtClean="0"/>
              <a:t>11/8/24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1E2F2-097E-1083-D241-F21F5A777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05382-2685-8CC7-6869-335B69CD9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6DDC-CDB3-7749-BE3B-E8A284E85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12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09696-D20C-F3CD-627B-19E87C2E3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AA71CF-10E9-D8FA-14FE-DC44051E8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814CD-A5A0-9F28-C563-2525E6B8C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6A9DE-75AC-F646-91DB-9757342C6F5A}" type="datetimeFigureOut">
              <a:rPr lang="en-US" smtClean="0"/>
              <a:t>11/8/24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D79B4-3FE8-821B-42D6-B88A89AB5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CEB7C-4143-6985-AC69-4AAD4BC1C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6DDC-CDB3-7749-BE3B-E8A284E85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15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7A4E8-4A20-9B92-EB25-32AC3B646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21AA-841F-A8E0-9357-E1008FF9AE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6CACBE-1550-DD9B-2032-CE7A4C16C8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BFF129-C78A-49DD-A007-FB2E9FC41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6A9DE-75AC-F646-91DB-9757342C6F5A}" type="datetimeFigureOut">
              <a:rPr lang="en-US" smtClean="0"/>
              <a:t>11/8/24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BAD90A-15FD-0D92-8D0B-AB5955FAF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7A4233-954A-705C-9757-F61290485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6DDC-CDB3-7749-BE3B-E8A284E85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65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4119F-5C10-8063-B604-B473DB246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BD43AE-8EB1-DCFB-D641-2C0283B7A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59310C-35F2-6C7D-3E74-35489537F7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78EFAF-D647-8B0A-FD2E-4DF3DF0FF7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A0C425-35B2-341A-AFD0-2E27CEA220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33488D-CB72-7401-4E3A-D09577E5A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6A9DE-75AC-F646-91DB-9757342C6F5A}" type="datetimeFigureOut">
              <a:rPr lang="en-US" smtClean="0"/>
              <a:t>11/8/24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5F460D-EB92-E269-6CFE-2DBC21DEB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D50C5C-AE38-1EAA-6AB1-CBBA6046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6DDC-CDB3-7749-BE3B-E8A284E85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83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C60DB-FAC3-71CF-F03D-E848A0618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EA569B-A9D6-547A-26DB-1F3BD112A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6A9DE-75AC-F646-91DB-9757342C6F5A}" type="datetimeFigureOut">
              <a:rPr lang="en-US" smtClean="0"/>
              <a:t>11/8/24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DD7825-EC98-0E52-B609-360FCE371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EA44B3-4288-1DF7-3114-4F31F21D0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6DDC-CDB3-7749-BE3B-E8A284E85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78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8CA078-7249-E104-026C-BBA6164B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6A9DE-75AC-F646-91DB-9757342C6F5A}" type="datetimeFigureOut">
              <a:rPr lang="en-US" smtClean="0"/>
              <a:t>11/8/24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6EC98E-275D-E8C1-BA06-D0555DC85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CDD5D-0F6C-DD62-6A34-28574D692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6DDC-CDB3-7749-BE3B-E8A284E85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66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27878-B041-59AC-602D-D2DE945C2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40FC3-DD18-48E1-0E4D-6329452DE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81EC9-00CC-6928-CB03-5485D03AA6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82EEA6-3D76-2A0E-DBFA-8C8619FB8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6A9DE-75AC-F646-91DB-9757342C6F5A}" type="datetimeFigureOut">
              <a:rPr lang="en-US" smtClean="0"/>
              <a:t>11/8/24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1C40A9-6259-2E7E-DA4A-C9026C20A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BA8F25-3823-6750-9158-BADA1A324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6DDC-CDB3-7749-BE3B-E8A284E85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97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4781B-4D80-E091-829E-0D8B552E9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00E4FD-8BD1-D83C-3B36-B65C5F6466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21AB99-EE01-0577-8756-9C79837699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F03E5-1ECC-C104-DFC7-E1EB61DCA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6A9DE-75AC-F646-91DB-9757342C6F5A}" type="datetimeFigureOut">
              <a:rPr lang="en-US" smtClean="0"/>
              <a:t>11/8/24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30DD9-D36D-5A01-3E93-1C27E79F6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253674-E5D5-89B4-6DC9-4775DFEDD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6DDC-CDB3-7749-BE3B-E8A284E85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90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F81AA-EDD0-A8AB-5C93-2FDF1890C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6637D-54F4-7CDB-AEC8-5C3F85D07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88E78-E3CD-D1A6-EE99-2FB4299543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C6A9DE-75AC-F646-91DB-9757342C6F5A}" type="datetimeFigureOut">
              <a:rPr lang="en-US" smtClean="0"/>
              <a:t>11/8/24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0540A-4FA3-56A3-549B-A4BAE0261F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27CAF-EA40-7B86-0C43-7C6326ABD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9B6DDC-CDB3-7749-BE3B-E8A284E85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7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xial-3d-july2014-no-scalebar.jpg"/>
          <p:cNvPicPr>
            <a:picLocks noChangeAspect="1"/>
          </p:cNvPicPr>
          <p:nvPr/>
        </p:nvPicPr>
        <p:blipFill>
          <a:blip r:embed="rId3"/>
          <a:srcRect b="24682"/>
          <a:stretch>
            <a:fillRect/>
          </a:stretch>
        </p:blipFill>
        <p:spPr>
          <a:xfrm>
            <a:off x="0" y="3"/>
            <a:ext cx="12205789" cy="690935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0" y="3"/>
            <a:ext cx="12192000" cy="854017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Predicting the volcanic cycle at Axial Seamount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0" y="5411205"/>
            <a:ext cx="12192000" cy="854017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/>
          <a:p>
            <a:pPr algn="ctr" defTabSz="609585">
              <a:spcBef>
                <a:spcPct val="20000"/>
              </a:spcBef>
              <a:defRPr/>
            </a:pPr>
            <a:r>
              <a:rPr lang="en-US" sz="3733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Bill Chadwick, Oregon State University</a:t>
            </a:r>
          </a:p>
          <a:p>
            <a:pPr algn="ctr" defTabSz="609585">
              <a:spcBef>
                <a:spcPct val="20000"/>
              </a:spcBef>
              <a:defRPr/>
            </a:pPr>
            <a:endParaRPr lang="en-US" sz="3733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29D126-6AFC-2931-E25C-06B4ECE3B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31" y="5429113"/>
            <a:ext cx="1149743" cy="11497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6D20E6-7844-4E2C-6A5C-36DB820C4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4370" y="5138718"/>
            <a:ext cx="1327999" cy="139899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66277-5744-C82B-89C0-5D33342D9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BF1CD-F73C-E455-1643-0E0008B06E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2865" y="685800"/>
            <a:ext cx="10296144" cy="54864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13D5E88-E28C-5FF0-6E97-276558CEAB6C}"/>
              </a:ext>
            </a:extLst>
          </p:cNvPr>
          <p:cNvCxnSpPr>
            <a:cxnSpLocks/>
          </p:cNvCxnSpPr>
          <p:nvPr/>
        </p:nvCxnSpPr>
        <p:spPr>
          <a:xfrm>
            <a:off x="7359162" y="6375681"/>
            <a:ext cx="3320561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F953A4E-B481-06D9-8988-64CF6C48459C}"/>
              </a:ext>
            </a:extLst>
          </p:cNvPr>
          <p:cNvSpPr txBox="1"/>
          <p:nvPr/>
        </p:nvSpPr>
        <p:spPr>
          <a:xfrm>
            <a:off x="8228384" y="6375681"/>
            <a:ext cx="1582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OOI-RCA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B7D6E9-435E-3F0B-9531-EDA3BDA021EF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12191996" cy="603768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Key observations: cycle appears repeatable … but not exact</a:t>
            </a:r>
          </a:p>
        </p:txBody>
      </p:sp>
    </p:spTree>
    <p:extLst>
      <p:ext uri="{BB962C8B-B14F-4D97-AF65-F5344CB8AC3E}">
        <p14:creationId xmlns:p14="http://schemas.microsoft.com/office/powerpoint/2010/main" val="1875280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8BEEE-C875-9819-F96A-9AAF40D47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9FA473-EA3C-5246-C673-02D16D4FC4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2865" y="685800"/>
            <a:ext cx="10296144" cy="54864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8F3310F-68FE-85CF-F61E-8A037DF4EA45}"/>
              </a:ext>
            </a:extLst>
          </p:cNvPr>
          <p:cNvCxnSpPr>
            <a:cxnSpLocks/>
          </p:cNvCxnSpPr>
          <p:nvPr/>
        </p:nvCxnSpPr>
        <p:spPr>
          <a:xfrm>
            <a:off x="7359162" y="6375681"/>
            <a:ext cx="3320561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3614BC4-67FD-408B-9692-8F2C42CFD3CB}"/>
              </a:ext>
            </a:extLst>
          </p:cNvPr>
          <p:cNvSpPr txBox="1"/>
          <p:nvPr/>
        </p:nvSpPr>
        <p:spPr>
          <a:xfrm>
            <a:off x="8228384" y="6375681"/>
            <a:ext cx="1582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OOI-RCA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892B3E-32F4-B3AD-A895-BC30B7ED4786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12191996" cy="603768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Key observations: the </a:t>
            </a:r>
            <a:r>
              <a:rPr lang="en-US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rate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 of inflation has been highly variable vs time</a:t>
            </a:r>
          </a:p>
        </p:txBody>
      </p:sp>
    </p:spTree>
    <p:extLst>
      <p:ext uri="{BB962C8B-B14F-4D97-AF65-F5344CB8AC3E}">
        <p14:creationId xmlns:p14="http://schemas.microsoft.com/office/powerpoint/2010/main" val="3152895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9F4F5-6758-F482-0478-1F16806BB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2453C9-F21F-11A4-CB9A-20ED5DBAC9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2865" y="685800"/>
            <a:ext cx="10296144" cy="54864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06A05FD-5356-5EC6-B416-7A61C0D29BA2}"/>
              </a:ext>
            </a:extLst>
          </p:cNvPr>
          <p:cNvCxnSpPr>
            <a:cxnSpLocks/>
          </p:cNvCxnSpPr>
          <p:nvPr/>
        </p:nvCxnSpPr>
        <p:spPr>
          <a:xfrm>
            <a:off x="7359162" y="6375681"/>
            <a:ext cx="3320561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375ADC7-C4DF-15D7-E003-441C64790863}"/>
              </a:ext>
            </a:extLst>
          </p:cNvPr>
          <p:cNvSpPr txBox="1"/>
          <p:nvPr/>
        </p:nvSpPr>
        <p:spPr>
          <a:xfrm>
            <a:off x="8228384" y="6375681"/>
            <a:ext cx="1582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OOI-RCA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AB3DCE-15E4-62A5-78D4-29E3755123BA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12191996" cy="603768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Key observations: we are nearly at the 2015 inflation threshold!</a:t>
            </a:r>
          </a:p>
        </p:txBody>
      </p:sp>
    </p:spTree>
    <p:extLst>
      <p:ext uri="{BB962C8B-B14F-4D97-AF65-F5344CB8AC3E}">
        <p14:creationId xmlns:p14="http://schemas.microsoft.com/office/powerpoint/2010/main" val="2068826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C0DE14-D9D3-8946-B2C2-2283F97FE2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7195" y="1280488"/>
            <a:ext cx="11698680" cy="557751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D320628-FF6E-1140-9047-6B193362B87E}"/>
              </a:ext>
            </a:extLst>
          </p:cNvPr>
          <p:cNvCxnSpPr>
            <a:cxnSpLocks/>
          </p:cNvCxnSpPr>
          <p:nvPr/>
        </p:nvCxnSpPr>
        <p:spPr>
          <a:xfrm>
            <a:off x="5387183" y="700690"/>
            <a:ext cx="0" cy="579799"/>
          </a:xfrm>
          <a:prstGeom prst="straightConnector1">
            <a:avLst/>
          </a:prstGeom>
          <a:ln w="63500" cap="rnd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1E3E025-7F77-CF48-8BDE-381569AC3BDA}"/>
              </a:ext>
            </a:extLst>
          </p:cNvPr>
          <p:cNvSpPr txBox="1"/>
          <p:nvPr/>
        </p:nvSpPr>
        <p:spPr>
          <a:xfrm>
            <a:off x="4333936" y="531674"/>
            <a:ext cx="8905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Early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2019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7B7C6CE-F6C2-4546-9420-3EC15A27FCAB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12191996" cy="603768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Eruption forecast window has changed with the rate of inflation…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D7FBE8-D6B7-6A6C-62A5-48C57E37B3EF}"/>
              </a:ext>
            </a:extLst>
          </p:cNvPr>
          <p:cNvSpPr txBox="1"/>
          <p:nvPr/>
        </p:nvSpPr>
        <p:spPr>
          <a:xfrm rot="19719360">
            <a:off x="4190242" y="2590800"/>
            <a:ext cx="117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~50 cm/</a:t>
            </a:r>
            <a:r>
              <a:rPr lang="en-US" dirty="0" err="1">
                <a:solidFill>
                  <a:srgbClr val="00B0F0"/>
                </a:solidFill>
              </a:rPr>
              <a:t>yr</a:t>
            </a:r>
            <a:endParaRPr lang="en-US" dirty="0">
              <a:solidFill>
                <a:srgbClr val="00B0F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4007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216F886-1F83-274F-90DB-595AE819B180}"/>
              </a:ext>
            </a:extLst>
          </p:cNvPr>
          <p:cNvCxnSpPr>
            <a:cxnSpLocks/>
          </p:cNvCxnSpPr>
          <p:nvPr/>
        </p:nvCxnSpPr>
        <p:spPr>
          <a:xfrm>
            <a:off x="5913807" y="715015"/>
            <a:ext cx="0" cy="579799"/>
          </a:xfrm>
          <a:prstGeom prst="straightConnector1">
            <a:avLst/>
          </a:prstGeom>
          <a:ln w="63500" cap="rnd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94E8D63-CAE4-9249-85CC-9C1BCDDE80BD}"/>
              </a:ext>
            </a:extLst>
          </p:cNvPr>
          <p:cNvSpPr txBox="1"/>
          <p:nvPr/>
        </p:nvSpPr>
        <p:spPr>
          <a:xfrm>
            <a:off x="4910380" y="463817"/>
            <a:ext cx="845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Late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B13123-2E19-CEBC-CAD2-094B378469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7189" y="1273327"/>
            <a:ext cx="11698680" cy="55775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F36BC4-96F2-90D7-85AC-100265C07EBA}"/>
              </a:ext>
            </a:extLst>
          </p:cNvPr>
          <p:cNvSpPr txBox="1"/>
          <p:nvPr/>
        </p:nvSpPr>
        <p:spPr>
          <a:xfrm rot="20471517">
            <a:off x="4743987" y="2361007"/>
            <a:ext cx="117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~20 cm/</a:t>
            </a:r>
            <a:r>
              <a:rPr lang="en-US" dirty="0" err="1">
                <a:solidFill>
                  <a:srgbClr val="00B0F0"/>
                </a:solidFill>
              </a:rPr>
              <a:t>yr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44003D-CE1C-5E89-CB5F-E438BB3A5B9B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12191996" cy="603768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Eruption forecast window has changed with the rate of inflation…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4279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A393A4A-B37E-274D-8CAA-68ADE6CA243C}"/>
              </a:ext>
            </a:extLst>
          </p:cNvPr>
          <p:cNvCxnSpPr>
            <a:cxnSpLocks/>
          </p:cNvCxnSpPr>
          <p:nvPr/>
        </p:nvCxnSpPr>
        <p:spPr>
          <a:xfrm>
            <a:off x="6714061" y="677357"/>
            <a:ext cx="0" cy="579799"/>
          </a:xfrm>
          <a:prstGeom prst="straightConnector1">
            <a:avLst/>
          </a:prstGeom>
          <a:ln w="63500" cap="rnd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CCE8319-2CB6-62F1-261B-15F6B6235754}"/>
              </a:ext>
            </a:extLst>
          </p:cNvPr>
          <p:cNvSpPr txBox="1"/>
          <p:nvPr/>
        </p:nvSpPr>
        <p:spPr>
          <a:xfrm>
            <a:off x="5660815" y="508341"/>
            <a:ext cx="845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Late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EB71B0-DDCA-126F-2125-EE0ED25714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68343" y="1285808"/>
            <a:ext cx="11687524" cy="55721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760DDE-D1EA-1ECD-38D7-F45137D5A7F9}"/>
              </a:ext>
            </a:extLst>
          </p:cNvPr>
          <p:cNvSpPr txBox="1"/>
          <p:nvPr/>
        </p:nvSpPr>
        <p:spPr>
          <a:xfrm rot="20709493">
            <a:off x="5494423" y="2166074"/>
            <a:ext cx="117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~10 cm/</a:t>
            </a:r>
            <a:r>
              <a:rPr lang="en-US" dirty="0" err="1">
                <a:solidFill>
                  <a:srgbClr val="00B0F0"/>
                </a:solidFill>
              </a:rPr>
              <a:t>yr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E1214D3-A5F8-BC5C-3AEE-D66B53EFEF11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12191996" cy="603768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Eruption forecast window has changed with the rate of inflation…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3217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C0DE14-D9D3-8946-B2C2-2283F97FE2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75672" y="1295992"/>
            <a:ext cx="11822190" cy="5550417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A393A4A-B37E-274D-8CAA-68ADE6CA243C}"/>
              </a:ext>
            </a:extLst>
          </p:cNvPr>
          <p:cNvCxnSpPr>
            <a:cxnSpLocks/>
          </p:cNvCxnSpPr>
          <p:nvPr/>
        </p:nvCxnSpPr>
        <p:spPr>
          <a:xfrm>
            <a:off x="7288492" y="704470"/>
            <a:ext cx="0" cy="579799"/>
          </a:xfrm>
          <a:prstGeom prst="straightConnector1">
            <a:avLst/>
          </a:prstGeom>
          <a:ln w="63500" cap="rnd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66CC1DF-004B-694E-8EDE-F2B301686E05}"/>
              </a:ext>
            </a:extLst>
          </p:cNvPr>
          <p:cNvSpPr txBox="1"/>
          <p:nvPr/>
        </p:nvSpPr>
        <p:spPr>
          <a:xfrm>
            <a:off x="6352481" y="508341"/>
            <a:ext cx="845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Mid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2021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623D66-E382-6B34-2456-1F8B8FDEF22A}"/>
              </a:ext>
            </a:extLst>
          </p:cNvPr>
          <p:cNvSpPr txBox="1"/>
          <p:nvPr/>
        </p:nvSpPr>
        <p:spPr>
          <a:xfrm rot="21319578">
            <a:off x="6247803" y="2062183"/>
            <a:ext cx="1054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~5 cm/</a:t>
            </a:r>
            <a:r>
              <a:rPr lang="en-US" dirty="0" err="1">
                <a:solidFill>
                  <a:srgbClr val="00B0F0"/>
                </a:solidFill>
              </a:rPr>
              <a:t>yr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3ED4D5E-ACEF-C1DD-36A8-6BCAEC08C9E1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12191996" cy="603768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Eruption forecast window has changed with the rate of inflation…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0705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C0DE14-D9D3-8946-B2C2-2283F97FE2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71259" y="1284269"/>
            <a:ext cx="11220522" cy="5549936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A393A4A-B37E-274D-8CAA-68ADE6CA243C}"/>
              </a:ext>
            </a:extLst>
          </p:cNvPr>
          <p:cNvCxnSpPr>
            <a:cxnSpLocks/>
          </p:cNvCxnSpPr>
          <p:nvPr/>
        </p:nvCxnSpPr>
        <p:spPr>
          <a:xfrm>
            <a:off x="9269692" y="603769"/>
            <a:ext cx="0" cy="579799"/>
          </a:xfrm>
          <a:prstGeom prst="straightConnector1">
            <a:avLst/>
          </a:prstGeom>
          <a:ln w="63500" cap="rnd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66CC1DF-004B-694E-8EDE-F2B301686E05}"/>
              </a:ext>
            </a:extLst>
          </p:cNvPr>
          <p:cNvSpPr txBox="1"/>
          <p:nvPr/>
        </p:nvSpPr>
        <p:spPr>
          <a:xfrm>
            <a:off x="8310235" y="478170"/>
            <a:ext cx="845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Mid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2023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7B7C6CE-F6C2-4546-9420-3EC15A27FCAB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12191996" cy="603768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…but forecasts became impossible when inflation rate approached zero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623D66-E382-6B34-2456-1F8B8FDEF22A}"/>
              </a:ext>
            </a:extLst>
          </p:cNvPr>
          <p:cNvSpPr txBox="1"/>
          <p:nvPr/>
        </p:nvSpPr>
        <p:spPr>
          <a:xfrm>
            <a:off x="8486911" y="2589722"/>
            <a:ext cx="1054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~1 cm/</a:t>
            </a:r>
            <a:r>
              <a:rPr lang="en-US" dirty="0" err="1">
                <a:solidFill>
                  <a:srgbClr val="00B0F0"/>
                </a:solidFill>
              </a:rPr>
              <a:t>yr</a:t>
            </a:r>
            <a:endParaRPr lang="en-US" dirty="0">
              <a:solidFill>
                <a:srgbClr val="00B0F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1114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C0DE14-D9D3-8946-B2C2-2283F97FE2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0407" y="1315190"/>
            <a:ext cx="11182225" cy="548809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A393A4A-B37E-274D-8CAA-68ADE6CA243C}"/>
              </a:ext>
            </a:extLst>
          </p:cNvPr>
          <p:cNvCxnSpPr>
            <a:cxnSpLocks/>
          </p:cNvCxnSpPr>
          <p:nvPr/>
        </p:nvCxnSpPr>
        <p:spPr>
          <a:xfrm>
            <a:off x="7288492" y="826508"/>
            <a:ext cx="0" cy="579799"/>
          </a:xfrm>
          <a:prstGeom prst="straightConnector1">
            <a:avLst/>
          </a:prstGeom>
          <a:ln w="63500" cap="rnd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66CC1DF-004B-694E-8EDE-F2B301686E05}"/>
              </a:ext>
            </a:extLst>
          </p:cNvPr>
          <p:cNvSpPr txBox="1"/>
          <p:nvPr/>
        </p:nvSpPr>
        <p:spPr>
          <a:xfrm>
            <a:off x="6305589" y="655351"/>
            <a:ext cx="845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Oct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2023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7B7C6CE-F6C2-4546-9420-3EC15A27FCAB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12191996" cy="603768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Then … inflation resumed in late-2023 to early-2024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623D66-E382-6B34-2456-1F8B8FDEF22A}"/>
              </a:ext>
            </a:extLst>
          </p:cNvPr>
          <p:cNvSpPr txBox="1"/>
          <p:nvPr/>
        </p:nvSpPr>
        <p:spPr>
          <a:xfrm>
            <a:off x="5660535" y="5258063"/>
            <a:ext cx="1054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~1 cm/</a:t>
            </a:r>
            <a:r>
              <a:rPr lang="en-US" dirty="0" err="1">
                <a:solidFill>
                  <a:srgbClr val="00B0F0"/>
                </a:solidFill>
              </a:rPr>
              <a:t>yr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6075BD-3CD8-5C2E-10BD-EE6E375FCDFB}"/>
              </a:ext>
            </a:extLst>
          </p:cNvPr>
          <p:cNvSpPr txBox="1"/>
          <p:nvPr/>
        </p:nvSpPr>
        <p:spPr>
          <a:xfrm rot="19088743">
            <a:off x="9444451" y="3817912"/>
            <a:ext cx="117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~25 cm/</a:t>
            </a:r>
            <a:r>
              <a:rPr lang="en-US" dirty="0" err="1">
                <a:solidFill>
                  <a:srgbClr val="00B0F0"/>
                </a:solidFill>
              </a:rPr>
              <a:t>yr</a:t>
            </a:r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651A6E6-2CCB-D004-67EA-36BE38E6E800}"/>
              </a:ext>
            </a:extLst>
          </p:cNvPr>
          <p:cNvCxnSpPr>
            <a:cxnSpLocks/>
          </p:cNvCxnSpPr>
          <p:nvPr/>
        </p:nvCxnSpPr>
        <p:spPr>
          <a:xfrm>
            <a:off x="9656553" y="807751"/>
            <a:ext cx="0" cy="579799"/>
          </a:xfrm>
          <a:prstGeom prst="straightConnector1">
            <a:avLst/>
          </a:prstGeom>
          <a:ln w="63500" cap="rnd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5C5A629-E072-C44D-B18F-96116730D97C}"/>
              </a:ext>
            </a:extLst>
          </p:cNvPr>
          <p:cNvSpPr txBox="1"/>
          <p:nvPr/>
        </p:nvSpPr>
        <p:spPr>
          <a:xfrm>
            <a:off x="8673649" y="645972"/>
            <a:ext cx="845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Jul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0878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1EC91F-3A2C-782D-B620-47B73A1E17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724" y="445477"/>
            <a:ext cx="12051322" cy="602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91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63CFDA-B516-487C-E110-7F9B47917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" y="0"/>
            <a:ext cx="12188825" cy="685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22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D9B690-16FF-B1CF-E480-05042668C9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0999" y="-1"/>
            <a:ext cx="11430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9C83FA-6BE4-754B-1AF7-06D32E2FF6CE}"/>
              </a:ext>
            </a:extLst>
          </p:cNvPr>
          <p:cNvSpPr txBox="1"/>
          <p:nvPr/>
        </p:nvSpPr>
        <p:spPr>
          <a:xfrm>
            <a:off x="410665" y="6185320"/>
            <a:ext cx="11227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Earthquake data from catalog of William Wilcock &amp;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Maochuan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Zhang, UW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0CF14C2-C9F9-7131-F32C-635295C10E38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12191996" cy="603768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Comparing uplift with seismicity vs. time since 2015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B9A3E6-FC44-21BD-308F-7E155B3A3123}"/>
              </a:ext>
            </a:extLst>
          </p:cNvPr>
          <p:cNvCxnSpPr/>
          <p:nvPr/>
        </p:nvCxnSpPr>
        <p:spPr>
          <a:xfrm>
            <a:off x="2321170" y="1371600"/>
            <a:ext cx="0" cy="400929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2750A95-56B6-977C-977A-BE6494EC697A}"/>
              </a:ext>
            </a:extLst>
          </p:cNvPr>
          <p:cNvSpPr txBox="1"/>
          <p:nvPr/>
        </p:nvSpPr>
        <p:spPr>
          <a:xfrm rot="5400000">
            <a:off x="1588817" y="2574668"/>
            <a:ext cx="1943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2015 eruption</a:t>
            </a:r>
          </a:p>
        </p:txBody>
      </p:sp>
    </p:spTree>
    <p:extLst>
      <p:ext uri="{BB962C8B-B14F-4D97-AF65-F5344CB8AC3E}">
        <p14:creationId xmlns:p14="http://schemas.microsoft.com/office/powerpoint/2010/main" val="1501281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0C233B5-0F9C-A0A6-7FB8-E883EAFE3B71}"/>
              </a:ext>
            </a:extLst>
          </p:cNvPr>
          <p:cNvSpPr txBox="1"/>
          <p:nvPr/>
        </p:nvSpPr>
        <p:spPr>
          <a:xfrm>
            <a:off x="410665" y="6185320"/>
            <a:ext cx="11227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Earthquake data from catalog of William Wilcock &amp;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Maochuan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Zhang, UW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AA9C92-3CAB-F58D-0571-0CE478687F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961292"/>
            <a:ext cx="6024548" cy="45158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3BBAA7-1972-7582-A077-2109EC6FC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450" y="961292"/>
            <a:ext cx="6024549" cy="45158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DF9B0CE-68E0-612A-5AFC-C9720A9B5020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12191996" cy="603768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>
                <a:latin typeface="Calibri Light" panose="020F0302020204030204" pitchFamily="34" charset="0"/>
                <a:cs typeface="Calibri Light" panose="020F0302020204030204" pitchFamily="34" charset="0"/>
              </a:rPr>
              <a:t>Comparing seismicity 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since the 2015 eruption vs. leading up to it</a:t>
            </a:r>
          </a:p>
        </p:txBody>
      </p:sp>
    </p:spTree>
    <p:extLst>
      <p:ext uri="{BB962C8B-B14F-4D97-AF65-F5344CB8AC3E}">
        <p14:creationId xmlns:p14="http://schemas.microsoft.com/office/powerpoint/2010/main" val="2776428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877958-0603-CD4F-AA13-C9F2E418AE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9548" y="0"/>
            <a:ext cx="11430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1872A6-4044-5B1C-3A39-A879D0714A52}"/>
              </a:ext>
            </a:extLst>
          </p:cNvPr>
          <p:cNvSpPr txBox="1"/>
          <p:nvPr/>
        </p:nvSpPr>
        <p:spPr>
          <a:xfrm>
            <a:off x="410665" y="6185320"/>
            <a:ext cx="11227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Earthquake data from catalog of William Wilcock &amp;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Maochuan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Zhang, UW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49151B-5899-8E3E-F640-D9B7C819AE8E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12191996" cy="603768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Uplift and seismicity are closely linked </a:t>
            </a:r>
          </a:p>
        </p:txBody>
      </p:sp>
    </p:spTree>
    <p:extLst>
      <p:ext uri="{BB962C8B-B14F-4D97-AF65-F5344CB8AC3E}">
        <p14:creationId xmlns:p14="http://schemas.microsoft.com/office/powerpoint/2010/main" val="1339309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E01979-BCDF-115E-9A78-F6E80B6450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0999" y="0"/>
            <a:ext cx="11430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2A6899-5302-C675-7937-B675CFCEF6DD}"/>
              </a:ext>
            </a:extLst>
          </p:cNvPr>
          <p:cNvSpPr txBox="1"/>
          <p:nvPr/>
        </p:nvSpPr>
        <p:spPr>
          <a:xfrm>
            <a:off x="410665" y="6185320"/>
            <a:ext cx="11227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Earthquake data from catalog of William Wilcock &amp;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Maochuan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Zhang, UW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CBFCBB-B640-C123-EC37-F32B119FFEF4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12191996" cy="603768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Uplift and seismicity are closely linked </a:t>
            </a:r>
          </a:p>
        </p:txBody>
      </p:sp>
    </p:spTree>
    <p:extLst>
      <p:ext uri="{BB962C8B-B14F-4D97-AF65-F5344CB8AC3E}">
        <p14:creationId xmlns:p14="http://schemas.microsoft.com/office/powerpoint/2010/main" val="1936597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7AA7383-3315-4350-EFC6-C5B43211EA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29F216-5D84-943F-D8E9-27C5A5E3A0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77000" y="3429001"/>
            <a:ext cx="5715000" cy="3429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CB48FF3-1E96-30C5-D194-7441A001F50F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12191996" cy="603768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… and follow an exponential curve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7593C7-5099-EA11-8CBD-5B6BB02574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88369" y="301885"/>
            <a:ext cx="5603628" cy="32062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FE0BAA-4767-4D33-443F-F714D752A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372" y="301884"/>
            <a:ext cx="5603627" cy="320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8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xial-3d-july2014-no-scalebar.jpg"/>
          <p:cNvPicPr>
            <a:picLocks noChangeAspect="1"/>
          </p:cNvPicPr>
          <p:nvPr/>
        </p:nvPicPr>
        <p:blipFill>
          <a:blip r:embed="rId2">
            <a:alphaModFix amt="50000"/>
          </a:blip>
          <a:srcRect b="24682"/>
          <a:stretch>
            <a:fillRect/>
          </a:stretch>
        </p:blipFill>
        <p:spPr>
          <a:xfrm>
            <a:off x="0" y="0"/>
            <a:ext cx="12205789" cy="69092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94721" y="154431"/>
            <a:ext cx="4739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SUMMARY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336248" y="1512277"/>
            <a:ext cx="11855752" cy="534572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/>
          <a:p>
            <a:pPr marL="457189" indent="-457189" defTabSz="609585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Using differential BPR data increases signal-to-noise of geophysical signals of interest</a:t>
            </a:r>
          </a:p>
          <a:p>
            <a:pPr marL="457189" indent="-457189" defTabSz="609585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Axial Seamount has a repeatable deformation cycle that we are attempting to use for forecasting (along with seismicity rates)</a:t>
            </a:r>
          </a:p>
          <a:p>
            <a:pPr marL="457189" indent="-457189" defTabSz="609585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… but since the 2015 eruption the rate of inflation has been highly variable, making simple forecasting difficult</a:t>
            </a:r>
          </a:p>
          <a:p>
            <a:pPr marL="457189" indent="-457189" defTabSz="609585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Current forecast window is between now and the end of 2025</a:t>
            </a:r>
          </a:p>
          <a:p>
            <a:pPr marL="457189" indent="-457189" defTabSz="609585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Cumulative uplift vs cumulative EQs follows an exponential curve (predicted by a forecast model published by Kilburn, 2018)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xial-3d-july2014-no-scalebar.jpg"/>
          <p:cNvPicPr>
            <a:picLocks noChangeAspect="1"/>
          </p:cNvPicPr>
          <p:nvPr/>
        </p:nvPicPr>
        <p:blipFill>
          <a:blip r:embed="rId2">
            <a:alphaModFix amt="50000"/>
          </a:blip>
          <a:srcRect b="24682"/>
          <a:stretch>
            <a:fillRect/>
          </a:stretch>
        </p:blipFill>
        <p:spPr>
          <a:xfrm>
            <a:off x="0" y="7"/>
            <a:ext cx="12205789" cy="69092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338667"/>
            <a:ext cx="10152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Axial Seamount monitoring data online: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1535290"/>
            <a:ext cx="11582401" cy="397933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/>
          <a:p>
            <a:pPr marL="457189" indent="-457189"/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• Displays of real-time BPR data: </a:t>
            </a:r>
            <a:r>
              <a:rPr lang="en-US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axial.ceoas.oregonstate.edu</a:t>
            </a:r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189" indent="-457189"/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189" indent="-457189"/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• Eruption forecast blog: </a:t>
            </a:r>
            <a:r>
              <a:rPr lang="en-US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axial.ceoas.oregonstate.edu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/axial_blog.html</a:t>
            </a:r>
          </a:p>
          <a:p>
            <a:pPr marL="457189" indent="-457189"/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189" indent="-457189"/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• Displays of real-time seismic data: </a:t>
            </a:r>
            <a:r>
              <a:rPr lang="en-US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axial.ocean.washington.edu</a:t>
            </a:r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189" indent="-457189"/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(by William Wilcock and </a:t>
            </a:r>
            <a:r>
              <a:rPr lang="en-US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Maochuan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 Zhang at UW)</a:t>
            </a:r>
          </a:p>
          <a:p>
            <a:pPr marL="457189" indent="-457189"/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189" indent="-457189"/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• OOI Data Portal: </a:t>
            </a:r>
            <a:r>
              <a:rPr lang="en-US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oceanobservatories.org</a:t>
            </a:r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35DE4-2430-9B58-66D2-95E7BD0C4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81B449-0556-BDE5-E362-AFC1900D8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084" y="2262555"/>
            <a:ext cx="7772400" cy="4511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DE4B63-55EE-B673-37C6-5F3EB6C8F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85" y="0"/>
            <a:ext cx="7772400" cy="20301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D63C39-BBCA-E275-B511-96CF8C060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1315" y="49852"/>
            <a:ext cx="2921000" cy="965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22A2BC-CECD-70E9-50D2-F5586B003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4461" y="1098580"/>
            <a:ext cx="23368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56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AD289A-915B-C69F-4BBB-2503C936B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1FD151-B1B9-2DD4-2DA1-B6C8B1C43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182" y="0"/>
            <a:ext cx="5369944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D7F87F-7AFE-E622-C494-8C51F36F69AD}"/>
              </a:ext>
            </a:extLst>
          </p:cNvPr>
          <p:cNvSpPr txBox="1"/>
          <p:nvPr/>
        </p:nvSpPr>
        <p:spPr>
          <a:xfrm>
            <a:off x="926123" y="82062"/>
            <a:ext cx="36107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Autonomous BPRs (used since 1997)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37ED10-353F-1686-17E1-32BC33002927}"/>
              </a:ext>
            </a:extLst>
          </p:cNvPr>
          <p:cNvSpPr txBox="1"/>
          <p:nvPr/>
        </p:nvSpPr>
        <p:spPr>
          <a:xfrm>
            <a:off x="6400799" y="82062"/>
            <a:ext cx="42085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Cabled BPRs (on the OOI-RCA since 2014)</a:t>
            </a:r>
          </a:p>
        </p:txBody>
      </p:sp>
    </p:spTree>
    <p:extLst>
      <p:ext uri="{BB962C8B-B14F-4D97-AF65-F5344CB8AC3E}">
        <p14:creationId xmlns:p14="http://schemas.microsoft.com/office/powerpoint/2010/main" val="4180621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F6109-D8EB-3C4B-C687-6A9BF98FE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DC6249-258F-662C-A555-73FD239DD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1214120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1CB125-E20E-6190-AA16-141A51051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651" y="679938"/>
            <a:ext cx="1025503" cy="45122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D92909-418A-45E1-D6BB-FC431BF7EAD3}"/>
              </a:ext>
            </a:extLst>
          </p:cNvPr>
          <p:cNvSpPr txBox="1"/>
          <p:nvPr/>
        </p:nvSpPr>
        <p:spPr>
          <a:xfrm>
            <a:off x="3169405" y="832716"/>
            <a:ext cx="3049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Bottom Pressure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8F4BAF-BE2B-9416-86E5-1E4C8D11DE02}"/>
              </a:ext>
            </a:extLst>
          </p:cNvPr>
          <p:cNvSpPr txBox="1"/>
          <p:nvPr/>
        </p:nvSpPr>
        <p:spPr>
          <a:xfrm>
            <a:off x="6270870" y="832716"/>
            <a:ext cx="52284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Geophysical signal</a:t>
            </a:r>
          </a:p>
          <a:p>
            <a:r>
              <a:rPr lang="en-US" sz="2800" dirty="0">
                <a:solidFill>
                  <a:schemeClr val="bg1"/>
                </a:solidFill>
              </a:rPr>
              <a:t>+</a:t>
            </a:r>
          </a:p>
          <a:p>
            <a:r>
              <a:rPr lang="en-US" sz="2800" dirty="0">
                <a:solidFill>
                  <a:schemeClr val="bg1"/>
                </a:solidFill>
              </a:rPr>
              <a:t>Instrumental drift</a:t>
            </a:r>
          </a:p>
          <a:p>
            <a:r>
              <a:rPr lang="en-US" sz="2800" dirty="0">
                <a:solidFill>
                  <a:schemeClr val="bg1"/>
                </a:solidFill>
              </a:rPr>
              <a:t>+</a:t>
            </a:r>
          </a:p>
          <a:p>
            <a:r>
              <a:rPr lang="en-US" sz="2800" dirty="0">
                <a:solidFill>
                  <a:schemeClr val="bg1"/>
                </a:solidFill>
              </a:rPr>
              <a:t>Tidal signals</a:t>
            </a:r>
          </a:p>
          <a:p>
            <a:r>
              <a:rPr lang="en-US" sz="2800" dirty="0">
                <a:solidFill>
                  <a:schemeClr val="bg1"/>
                </a:solidFill>
              </a:rPr>
              <a:t>+</a:t>
            </a:r>
          </a:p>
          <a:p>
            <a:r>
              <a:rPr lang="en-US" sz="2800" dirty="0">
                <a:solidFill>
                  <a:schemeClr val="bg1"/>
                </a:solidFill>
              </a:rPr>
              <a:t>Non-tidal oceanographic signals</a:t>
            </a:r>
          </a:p>
          <a:p>
            <a:r>
              <a:rPr lang="en-US" sz="2800" dirty="0">
                <a:solidFill>
                  <a:schemeClr val="bg1"/>
                </a:solidFill>
              </a:rPr>
              <a:t>+</a:t>
            </a:r>
          </a:p>
          <a:p>
            <a:r>
              <a:rPr lang="en-US" sz="2800" dirty="0">
                <a:solidFill>
                  <a:schemeClr val="bg1"/>
                </a:solidFill>
              </a:rPr>
              <a:t>Seasonal signals </a:t>
            </a:r>
          </a:p>
        </p:txBody>
      </p:sp>
    </p:spTree>
    <p:extLst>
      <p:ext uri="{BB962C8B-B14F-4D97-AF65-F5344CB8AC3E}">
        <p14:creationId xmlns:p14="http://schemas.microsoft.com/office/powerpoint/2010/main" val="427487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F8E59-9C7F-4641-A043-5476ED220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6224581" cy="1019908"/>
          </a:xfrm>
        </p:spPr>
        <p:txBody>
          <a:bodyPr>
            <a:noAutofit/>
          </a:bodyPr>
          <a:lstStyle/>
          <a:p>
            <a:pPr algn="l"/>
            <a:r>
              <a:rPr lang="en-US" sz="3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Differential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 BPR data increases the  signal-to-noise of geophysical signals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ADA3DB-B9B2-9F44-A6CB-BD92B62AF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110" y="27783"/>
            <a:ext cx="5948365" cy="19034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57BDAD-52D8-E34B-8E17-B773D61250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948363" y="3756027"/>
            <a:ext cx="6234112" cy="31170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062581-C901-CD4F-88EB-AADDA32729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3639" y="2014771"/>
            <a:ext cx="5948364" cy="19034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CECF37-4764-4444-B86D-244F812FC4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424" y="1257301"/>
            <a:ext cx="5574411" cy="551557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522EA7-8D6B-574C-BD35-9692EC838D30}"/>
              </a:ext>
            </a:extLst>
          </p:cNvPr>
          <p:cNvCxnSpPr>
            <a:cxnSpLocks/>
          </p:cNvCxnSpPr>
          <p:nvPr/>
        </p:nvCxnSpPr>
        <p:spPr>
          <a:xfrm flipH="1">
            <a:off x="3316224" y="792480"/>
            <a:ext cx="2917885" cy="2852928"/>
          </a:xfrm>
          <a:prstGeom prst="straightConnector1">
            <a:avLst/>
          </a:prstGeom>
          <a:ln w="63500" cap="rnd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D2AFBF0-9155-9148-9A8C-34F65645366E}"/>
              </a:ext>
            </a:extLst>
          </p:cNvPr>
          <p:cNvCxnSpPr>
            <a:cxnSpLocks/>
          </p:cNvCxnSpPr>
          <p:nvPr/>
        </p:nvCxnSpPr>
        <p:spPr>
          <a:xfrm flipH="1">
            <a:off x="4864608" y="2950464"/>
            <a:ext cx="1231392" cy="1304544"/>
          </a:xfrm>
          <a:prstGeom prst="straightConnector1">
            <a:avLst/>
          </a:prstGeom>
          <a:ln w="63500" cap="rnd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CBCB6AE-BFFD-DF42-A0F2-DC253C714129}"/>
              </a:ext>
            </a:extLst>
          </p:cNvPr>
          <p:cNvCxnSpPr/>
          <p:nvPr/>
        </p:nvCxnSpPr>
        <p:spPr>
          <a:xfrm>
            <a:off x="6889631" y="184031"/>
            <a:ext cx="0" cy="27604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1231A83-D9F6-7543-ACBE-97B9D68BCCA3}"/>
              </a:ext>
            </a:extLst>
          </p:cNvPr>
          <p:cNvSpPr txBox="1"/>
          <p:nvPr/>
        </p:nvSpPr>
        <p:spPr>
          <a:xfrm>
            <a:off x="6885677" y="140622"/>
            <a:ext cx="849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5 cm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C11BCED-A6A6-8546-81FA-704A2DFCEBCF}"/>
              </a:ext>
            </a:extLst>
          </p:cNvPr>
          <p:cNvCxnSpPr>
            <a:cxnSpLocks/>
          </p:cNvCxnSpPr>
          <p:nvPr/>
        </p:nvCxnSpPr>
        <p:spPr>
          <a:xfrm>
            <a:off x="6885676" y="2181961"/>
            <a:ext cx="0" cy="3226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48C1F14-99C6-5A4C-9273-F500D9F2F569}"/>
              </a:ext>
            </a:extLst>
          </p:cNvPr>
          <p:cNvSpPr txBox="1"/>
          <p:nvPr/>
        </p:nvSpPr>
        <p:spPr>
          <a:xfrm>
            <a:off x="6902659" y="2158639"/>
            <a:ext cx="849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5 cm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3CA9D53-E635-D140-85DC-FE519A050ADF}"/>
              </a:ext>
            </a:extLst>
          </p:cNvPr>
          <p:cNvCxnSpPr>
            <a:cxnSpLocks/>
          </p:cNvCxnSpPr>
          <p:nvPr/>
        </p:nvCxnSpPr>
        <p:spPr>
          <a:xfrm>
            <a:off x="6977692" y="4117676"/>
            <a:ext cx="0" cy="5980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0EAB1A6-27EB-B444-BC7B-E4A5BDEEEDD2}"/>
              </a:ext>
            </a:extLst>
          </p:cNvPr>
          <p:cNvSpPr txBox="1"/>
          <p:nvPr/>
        </p:nvSpPr>
        <p:spPr>
          <a:xfrm>
            <a:off x="6977691" y="4219812"/>
            <a:ext cx="849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5 cm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198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78E06A-C6EF-A0CE-D97D-2B5931C02B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2865" y="685800"/>
            <a:ext cx="10296144" cy="54864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14076FD-399C-9F89-43FD-EA4A439FD028}"/>
              </a:ext>
            </a:extLst>
          </p:cNvPr>
          <p:cNvCxnSpPr>
            <a:cxnSpLocks/>
          </p:cNvCxnSpPr>
          <p:nvPr/>
        </p:nvCxnSpPr>
        <p:spPr>
          <a:xfrm>
            <a:off x="7359162" y="6375681"/>
            <a:ext cx="3320561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AD6D4EE-3DD5-1C06-D410-B5B43C9390AE}"/>
              </a:ext>
            </a:extLst>
          </p:cNvPr>
          <p:cNvSpPr txBox="1"/>
          <p:nvPr/>
        </p:nvSpPr>
        <p:spPr>
          <a:xfrm>
            <a:off x="8228384" y="6375681"/>
            <a:ext cx="1582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OOI-RCA</a:t>
            </a:r>
          </a:p>
        </p:txBody>
      </p:sp>
    </p:spTree>
    <p:extLst>
      <p:ext uri="{BB962C8B-B14F-4D97-AF65-F5344CB8AC3E}">
        <p14:creationId xmlns:p14="http://schemas.microsoft.com/office/powerpoint/2010/main" val="586387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E48F1-7DF9-26F0-3D40-A1BD2C0D6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BBFCB2-6D26-3F27-BC64-4537294707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2865" y="685800"/>
            <a:ext cx="10296144" cy="54864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C5E725-1512-9F50-1209-06825D2EC2F9}"/>
              </a:ext>
            </a:extLst>
          </p:cNvPr>
          <p:cNvCxnSpPr>
            <a:cxnSpLocks/>
          </p:cNvCxnSpPr>
          <p:nvPr/>
        </p:nvCxnSpPr>
        <p:spPr>
          <a:xfrm>
            <a:off x="7359162" y="6375681"/>
            <a:ext cx="3320561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E331A81-FA46-14E5-4327-74148E9D6ED8}"/>
              </a:ext>
            </a:extLst>
          </p:cNvPr>
          <p:cNvSpPr txBox="1"/>
          <p:nvPr/>
        </p:nvSpPr>
        <p:spPr>
          <a:xfrm>
            <a:off x="8228384" y="6375681"/>
            <a:ext cx="1582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OOI-RCA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8383C9-1C24-AB14-0ADC-7EB99D9D9AA7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12191996" cy="603768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Key observations: 3 eruptions in last 30 years</a:t>
            </a:r>
          </a:p>
        </p:txBody>
      </p:sp>
    </p:spTree>
    <p:extLst>
      <p:ext uri="{BB962C8B-B14F-4D97-AF65-F5344CB8AC3E}">
        <p14:creationId xmlns:p14="http://schemas.microsoft.com/office/powerpoint/2010/main" val="1435836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63960-B163-DF99-C161-38E4AEC32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140FF4-7418-E139-8C51-73121ADA1A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2865" y="685800"/>
            <a:ext cx="10296144" cy="54864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FEE479F-3221-BA12-73EE-BCFC91CA9730}"/>
              </a:ext>
            </a:extLst>
          </p:cNvPr>
          <p:cNvCxnSpPr>
            <a:cxnSpLocks/>
          </p:cNvCxnSpPr>
          <p:nvPr/>
        </p:nvCxnSpPr>
        <p:spPr>
          <a:xfrm>
            <a:off x="7359162" y="6375681"/>
            <a:ext cx="3320561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068A4B9-AB43-C11B-4DAE-36C7594A7837}"/>
              </a:ext>
            </a:extLst>
          </p:cNvPr>
          <p:cNvSpPr txBox="1"/>
          <p:nvPr/>
        </p:nvSpPr>
        <p:spPr>
          <a:xfrm>
            <a:off x="8228384" y="6375681"/>
            <a:ext cx="1582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OOI-RCA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C32237-23D0-8D52-5135-7C2F7827B465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12191996" cy="603768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Key observations: Big signals!</a:t>
            </a:r>
          </a:p>
        </p:txBody>
      </p:sp>
    </p:spTree>
    <p:extLst>
      <p:ext uri="{BB962C8B-B14F-4D97-AF65-F5344CB8AC3E}">
        <p14:creationId xmlns:p14="http://schemas.microsoft.com/office/powerpoint/2010/main" val="2437217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87639-82E8-225B-D5CD-58BCE192D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3BB90E-4ECC-3C2E-5602-59C0AC881E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2865" y="685800"/>
            <a:ext cx="10296144" cy="54864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DC9DB22-B2B3-542D-1C9C-93C74AA1F61C}"/>
              </a:ext>
            </a:extLst>
          </p:cNvPr>
          <p:cNvCxnSpPr>
            <a:cxnSpLocks/>
          </p:cNvCxnSpPr>
          <p:nvPr/>
        </p:nvCxnSpPr>
        <p:spPr>
          <a:xfrm>
            <a:off x="7359162" y="6375681"/>
            <a:ext cx="3320561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902C640-583D-2E00-0B49-67F6491EFAB6}"/>
              </a:ext>
            </a:extLst>
          </p:cNvPr>
          <p:cNvSpPr txBox="1"/>
          <p:nvPr/>
        </p:nvSpPr>
        <p:spPr>
          <a:xfrm>
            <a:off x="8228384" y="6375681"/>
            <a:ext cx="1582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OOI-RCA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BB215C-7C9D-4CAD-37D6-A255D32B30CB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12191996" cy="603768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Key observations: cycle appears repeatable</a:t>
            </a:r>
          </a:p>
        </p:txBody>
      </p:sp>
    </p:spTree>
    <p:extLst>
      <p:ext uri="{BB962C8B-B14F-4D97-AF65-F5344CB8AC3E}">
        <p14:creationId xmlns:p14="http://schemas.microsoft.com/office/powerpoint/2010/main" val="2056325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1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1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1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1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1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13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6770</TotalTime>
  <Words>494</Words>
  <Application>Microsoft Macintosh PowerPoint</Application>
  <PresentationFormat>Widescreen</PresentationFormat>
  <Paragraphs>98</Paragraphs>
  <Slides>27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Aptos</vt:lpstr>
      <vt:lpstr>Aptos Display</vt:lpstr>
      <vt:lpstr>Arial</vt:lpstr>
      <vt:lpstr>Calibri Light</vt:lpstr>
      <vt:lpstr>Office Theme</vt:lpstr>
      <vt:lpstr>Predicting the volcanic cycle at Axial Seamount</vt:lpstr>
      <vt:lpstr>PowerPoint Presentation</vt:lpstr>
      <vt:lpstr>PowerPoint Presentation</vt:lpstr>
      <vt:lpstr>PowerPoint Presentation</vt:lpstr>
      <vt:lpstr>Differential BPR data increases the  signal-to-noise of geophysical signals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Chadwick, Bill</dc:creator>
  <cp:lastModifiedBy>Chadwick, Bill</cp:lastModifiedBy>
  <cp:revision>23</cp:revision>
  <dcterms:created xsi:type="dcterms:W3CDTF">2024-08-23T22:58:03Z</dcterms:created>
  <dcterms:modified xsi:type="dcterms:W3CDTF">2024-11-10T15:22:30Z</dcterms:modified>
</cp:coreProperties>
</file>