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4.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5.xml" ContentType="application/inkml+xml"/>
  <Override PartName="/ppt/ink/ink6.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304" r:id="rId2"/>
    <p:sldId id="305" r:id="rId3"/>
    <p:sldId id="310" r:id="rId4"/>
    <p:sldId id="317" r:id="rId5"/>
    <p:sldId id="320" r:id="rId6"/>
    <p:sldId id="318" r:id="rId7"/>
    <p:sldId id="319" r:id="rId8"/>
    <p:sldId id="321" r:id="rId9"/>
    <p:sldId id="324" r:id="rId10"/>
    <p:sldId id="325" r:id="rId11"/>
    <p:sldId id="327" r:id="rId12"/>
    <p:sldId id="328" r:id="rId13"/>
    <p:sldId id="330" r:id="rId14"/>
    <p:sldId id="335" r:id="rId15"/>
    <p:sldId id="359" r:id="rId16"/>
    <p:sldId id="337" r:id="rId17"/>
    <p:sldId id="338" r:id="rId18"/>
    <p:sldId id="360" r:id="rId19"/>
    <p:sldId id="339" r:id="rId20"/>
    <p:sldId id="362" r:id="rId21"/>
    <p:sldId id="340" r:id="rId22"/>
    <p:sldId id="322" r:id="rId23"/>
    <p:sldId id="348" r:id="rId24"/>
    <p:sldId id="349" r:id="rId25"/>
    <p:sldId id="311" r:id="rId26"/>
    <p:sldId id="351" r:id="rId27"/>
    <p:sldId id="352" r:id="rId28"/>
    <p:sldId id="353" r:id="rId29"/>
    <p:sldId id="364" r:id="rId30"/>
    <p:sldId id="354" r:id="rId31"/>
    <p:sldId id="355" r:id="rId32"/>
    <p:sldId id="363" r:id="rId33"/>
    <p:sldId id="357" r:id="rId34"/>
    <p:sldId id="35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83356"/>
  </p:normalViewPr>
  <p:slideViewPr>
    <p:cSldViewPr snapToGrid="0">
      <p:cViewPr varScale="1">
        <p:scale>
          <a:sx n="108" d="100"/>
          <a:sy n="108" d="100"/>
        </p:scale>
        <p:origin x="1048" y="192"/>
      </p:cViewPr>
      <p:guideLst/>
    </p:cSldViewPr>
  </p:slideViewPr>
  <p:notesTextViewPr>
    <p:cViewPr>
      <p:scale>
        <a:sx n="320" d="100"/>
        <a:sy n="32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21:08:50.405"/>
    </inkml:context>
    <inkml:brush xml:id="br0">
      <inkml:brushProperty name="width" value="0.035" units="cm"/>
      <inkml:brushProperty name="height" value="0.035" units="cm"/>
      <inkml:brushProperty name="color" value="#E71224"/>
    </inkml:brush>
  </inkml:definitions>
  <inkml:trace contextRef="#ctx0" brushRef="#br0">1 8087 24575,'54'34'0,"-1"0"0,5-6 0,7 1 0,11 8 0,10 5 0,1-3-998,-2-5 1,2-3-1,3 0 998,-15-6 0,2 0 0,2 0 0,1-1-524,10 2 1,2 0 0,3-1 0,1-1 523,-14-5 0,2-1 0,1 0 0,2-2 0,1 0-341,-6-3 0,0-1 0,2-1 0,1 0 0,2-1 1,0-1 340,8 0 0,1 0 0,2-1 0,1-1 0,0-1 0,-1-1 0,1-1 0,0 0 0,0-2 0,0 0 0,-1-1 0,-1-1 0,-5-1 0,0 0 0,0-1 0,-2-2 0,-1 0 0,-3-2-222,2-2 1,-1-1 0,-2-2 0,-3-2 0,-4-3 221,3-4 0,-3-2 0,-4-4 0,-3-2 129,12-12 0,-5-4 0,-4-5-129,-3-2 0,-3-5 0,-2-2 0,-1-4 0,-2-4 0,0-1 0,1-4 0,0-3 0,0 0 172,-13 15 1,0 1 0,1-1 0,0 0-173,2-1 0,1 0 0,-1 0 0,0 1 0,-1 2 0,-1 1 0,0 0 0,-1 0 806,13-16 1,-2 1 0,-2-1-807,-5 4 0,-3 0 0,-2-1 0,-3 0 0,-2 0 0,-1-3 0,-2-3 0,-1-3 0,-3-2 0,-2-7 0,-3-4 0,-1-2-101,-9 16 1,0-3 0,-3-1 0,0-2 100,0-10 0,-1-2 0,-1-3 0,-1-1-359,-2 13 1,0-1-1,-1-1 1,0-2-1,1 0 359,-3 8 0,1-1 0,-1-1 0,1-1 0,-1 1 0,0 0 0,1-1 0,-1 0 0,0 0 0,0-1 0,0 1 0,0 0 0,0-1 0,0 0 0,0 0 0,-1-1 0,0 2 0,-1 0 0,1-12 0,-1 0 0,-1 0 0,-1 2 0,-2 0-129,-2 5 1,0 0 0,-2 1 0,-2 1 0,-2 0 128,-1 3 0,-2 1 0,-2 1 0,-1 0 0,-4 2 0,-5-14 0,-3 1 0,-4 2 0,-1 1-108,-2 4 0,-2 1 1,-2 2-1,-3 2 108,0 10 0,-3 1 0,-2 3 0,-2 2 0,-15-18 0,-4 3 0,-2 6 341,2 12 0,-1 6 0,-2 3-341,2 5 0,-2 5 0,1 3 0,3 7 0,-1 3 0,-1 2 0,-1 4 0,-1 3 0,-3 0 0,-13 0 0,-4 2 0,-4 0 229,10 4 1,-3 1 0,-2 1-1,-2-1-229,-8 0 0,-3 0 0,-1 1 0,0 0 0,15 2 0,-2 1 0,0 0 0,0 1 0,0-1-3,-1 1 1,-1 0 0,1 0-1,-1 0 1,1 1 2,0 0 0,1 1 0,0-1 0,1 1 0,1 1 0,-14-2 0,1 1 0,1 0 0,3 1 126,8 1 0,1 0 0,3 1 0,2 0-126,-8 1 0,3 0 0,3 0 253,-17 0 0,6 1-253,13 1 0,4 0 865,15 1 0,1 0-865,5 1 0,1 0 2403,-48 3-2403,47-1 0,1 0 466,-1 0 1,0 0-467,-2 1 0,-1-1 0,-5-1 0,0 1 0,1-1 0,2 1 0,-40-1 0,30 1 0,35-2 0,13 2 0,-1 9 0,-19 14 0,-24 16 0,-20 11 0,37-24 0,0-1 0,-35 22 0,19-11 0,31-17 0,33-15 0,33-10 0,-13-1 0,7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21:08:54.387"/>
    </inkml:context>
    <inkml:brush xml:id="br0">
      <inkml:brushProperty name="width" value="0.035" units="cm"/>
      <inkml:brushProperty name="height" value="0.035" units="cm"/>
      <inkml:brushProperty name="color" value="#E71224"/>
    </inkml:brush>
  </inkml:definitions>
  <inkml:trace contextRef="#ctx0" brushRef="#br0">1371 6062 24575,'-14'-9'0,"-22"-22"0,-22-28 0,19 17 0,-2-4 0,-6-13 0,-1-3 0,1-3 0,2-3 0,-1-1 0,2 0 0,6 5 0,2 3 0,8 8 0,2 2 0,-15-35 0,11 12 0,5 9 0,5 9 0,3 7 0,0 5 0,1 3 0,-1-1 0,1-6 0,-4-10 0,-4-14 0,-6-18 0,13 38 0,1-2 0,-1-3 0,2-1 0,0-1 0,1-1 0,2 1 0,0 0 0,1 2 0,1 1 0,0 4 0,1 2 0,-9-42 0,2 8 0,0 7 0,0 4 0,0 6 0,2 10 0,2 6 0,2 5 0,3 1 0,0-2 0,-2-4 0,-2-9 0,-3-8 0,-3-10 0,-6-7 0,-1-3 0,2-1 0,3-1 0,4-2 0,-1-1 0,2-2 0,1 1 0,4 4 0,3 1 0,4 6 0,1 2 0,2 3 0,1 4 0,2 7 0,3 7 0,2 8 0,2 4 0,3-2 0,1 0 0,1 1 0,1-2 0,0 0 0,1-2 0,0 2 0,0 2 0,0 5 0,2 1 0,3 1 0,3 0 0,3-6 0,5-9 0,1-10 0,3-10 0,-4 5 0,-3-10 0,-3-1 0,-7 4 0,-4 6 0,-8 28 0,-4 17 0,-1 13 0,2 2 0,1 2 0,1-3 0,1 0 0,2 0 0,2-3 0,3-2 0,0 0 0,-4 1 0,-1 1 0,-5 3 0,0 0 0,-1 2 0,1 3 0,1 5 0,-3 3 0,0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21:09:00.971"/>
    </inkml:context>
    <inkml:brush xml:id="br0">
      <inkml:brushProperty name="width" value="0.035" units="cm"/>
      <inkml:brushProperty name="height" value="0.035" units="cm"/>
      <inkml:brushProperty name="color" value="#E71224"/>
    </inkml:brush>
  </inkml:definitions>
  <inkml:trace contextRef="#ctx0" brushRef="#br0">3936 2001 24575,'0'-7'0,"0"-7"0,0-6 0,0-7 0,0-6 0,-1-5 0,-13-15 0,-31-27 0,3 24 0,-6-3 0,-15-14 0,-5-3-227,17 20 1,-3 0 0,0 1 226,1 0 0,-1 0 0,-1 2 0,2 2 0,0 2 0,0 2 0,-24-16 0,-1 4-28,4 7 0,-1 4 28,2 5 0,-1 2 0,1 5 0,0 2 0,-3 2 0,-2 1 0,-7-1 0,-3 2 0,-5-2 0,-2-1-239,27 10 1,-1 0 0,-2 0 238,-3-1 0,-2 0 0,-1 0 0,-6-1 0,-2 0 0,-1 0 0,-4 1 0,-2 0 0,1 0 0,2 2 0,0 1 0,3 1 0,14 3 0,3 0 0,4 4 326,-8-1 0,7 5-326,-28 10 56,34 18-56,-4 11 0,5 7 0,5 1 742,3 1-742,10-4 0,12-3 0,11-1 0,7 2 0,5 7 0,3 8 0,2 11 0,3 17 0,8 13 0,-2-38 0,1 1 0,4 1 0,1 1 0,4 0 0,1 1 0,1-2 0,2-1 0,1-2 0,0-1 0,17 34 0,-5-13 0,-5-11 0,0-6 0,5 3 0,1-2 0,3 3 0,4 2 0,0 0 0,1 3 0,2-2 0,6 0 0,10 2 0,8-2 0,7-4 0,5-6 0,-35-25 0,3-3 0,6 1 0,3-2 0,6 1 0,2-3 0,1-1 0,0-2 0,-2-3 0,0-1 0,-6-3 0,-2-2 0,-5-1 0,-3-1 0,32 4 0,-24-2 0,-4 3 0,3 3 0,10 3 0,3 2 0,-5 2 0,-5 0 0,0 2 0,-8-2 0,-2 1 0,-3 0 0,5 0 0,-1-1 0,-5-1 0,-11-3 0,-9-2 0,-6 0 0,-2 2 0,0 2 0,-1 2 0,1 2 0,-1 1 0,1 4 0,1 2 0,-1 1 0,3 2 0,3 1 0,2 0 0,4 0 0,6-3 0,6 0 0,7-1 0,3-4 0,-3-5 0,-7-6 0,-12-4 0,-3 0 0,1 4 0,3 2 0,-2 5 0,-5 1 0,-6 3 0,-2 3 0,3 3 0,4 4 0,5 0 0,3-3 0,1-7 0,-3-9 0,-8-9 0,-6-7 0,-2-5 0,2-7 0,6-6 0,4-4 0,4-5 0,-1-3 0,0-4 0,1-5 0,3-6 0,-2-4 0,-4-1 0,-8-4 0,-9-6 0,-6-9 0,-5-14 0,-6-12 0,3 45 0,-2-1 0,-2-1 0,-1 1 0,-10-46 0,-1 9 0,5 9 0,6 13 0,5 15 0,4 11 0,0 11 0,0 7 0,1 4 0,-1 1 0,1 1 0,0 0 0,0-1 0,0 1 0,0 1 0,2 2 0,2 0 0,2 0 0,1 0 0,0 2 0,-3 2 0,-2 4 0,-1 1 0,-1 1 0,-1 1 0,-2-1 0,-10 2 0,-18 1 0,13 1 0,-7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1T20:06:03.229"/>
    </inkml:context>
    <inkml:brush xml:id="br0">
      <inkml:brushProperty name="width" value="0.035" units="cm"/>
      <inkml:brushProperty name="height" value="0.035" units="cm"/>
      <inkml:brushProperty name="color" value="#E71224"/>
    </inkml:brush>
  </inkml:definitions>
  <inkml:trace contextRef="#ctx0" brushRef="#br0">2513 540 24575,'-83'-32'0,"0"0"0,0 0 0,1 0 0,-1 0 0,0 0 0,0 0 0,0 0 0,-10 15 0,9 9 0,-1 1 0,-10-8 0,11-8 0,-9-8 0,-7-6 0,-4-2 0,2 2 0,4 4 0,9 9 0,11 11 0,-26 17 0,14 14 0,18 0 0,-9 5 0,-7 8 0,51-5 0,5 4 0,5 6 0,0 7 0,2 4 0,0 1 0,0 1 0,0 1 0,0 1 0,4-2 0,5-3 0,5-5 0,4-3 0,3 2 0,2 6 0,4 10 0,5 8 0,3 5 0,2-1 0,3-5 0,9 1 0,13 3 0,9-2 0,8-5 0,-3-13 0,-2-10 0,-5-6 0,-6-6 0,5 2 0,12 4 0,8 3 0,2-1 0,-7-5 0,-12-6 0,-1-4 0,-3-2 0,0-2 0,3-1 0,4 0 0,0-1 0,-5-2 0,-10-2 0,-5 0 0,10 3 0,22 8 0,18 6 0,5 4 0,-10-5 0,-18-5 0,-12-7 0,-2-3 0,4-2 0,3-1 0,-5-3 0,-9-1 0,-13-1 0,4-1 0,35 0 0,28-1 0,-37 0 0,-1 0 0,36-1 0,-32 0 0,-18 1 0,-4-1 0,4-2 0,0-1 0,-5-3 0,-3-2 0,-3-6 0,0-6 0,7-5 0,8-4 0,10-4 0,0 1 0,2 0 0,-8 2 0,-10 3 0,-8 4 0,-11 4 0,-7 3 0,-4 0 0,-2-8 0,-1-14 0,1-12 0,1-11 0,2-4 0,4 2 0,1 3 0,-1 5 0,0 8 0,-3 8 0,0 5 0,-2 2 0,-1 1 0,-1 1 0,-2 0 0,-2-1 0,-1-1 0,0-2 0,-2 0 0,1 0 0,0 1 0,0 1 0,0 2 0,1 5 0,0 6 0,0 6 0,1 6 0,-2 3 0,-6 0 0,-4 0 0,-2-2 0,-1-1 0,-1 1 0,0 1 0,-1 1 0,-16 1 0,-26-3 0,-29-1 0,35 4 0,0-1 0,-31-7 0,33 7 0,34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1T00:40:40.692"/>
    </inkml:context>
    <inkml:brush xml:id="br0">
      <inkml:brushProperty name="width" value="0.035" units="cm"/>
      <inkml:brushProperty name="height" value="0.035" units="cm"/>
      <inkml:brushProperty name="color" value="#E71224"/>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1T20:08:18.986"/>
    </inkml:context>
    <inkml:brush xml:id="br0">
      <inkml:brushProperty name="width" value="0.035" units="cm"/>
      <inkml:brushProperty name="height" value="0.035" units="cm"/>
      <inkml:brushProperty name="color" value="#E71224"/>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53B5C7-A667-3E4B-91A2-91044A146DEC}" type="datetimeFigureOut">
              <a:rPr lang="en-US" smtClean="0"/>
              <a:t>11/11/24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493B0D-FDD6-EB49-9DB8-06934EF3AF7E}" type="slidenum">
              <a:rPr lang="en-US" smtClean="0"/>
              <a:t>‹#›</a:t>
            </a:fld>
            <a:endParaRPr lang="en-US"/>
          </a:p>
        </p:txBody>
      </p:sp>
    </p:spTree>
    <p:extLst>
      <p:ext uri="{BB962C8B-B14F-4D97-AF65-F5344CB8AC3E}">
        <p14:creationId xmlns:p14="http://schemas.microsoft.com/office/powerpoint/2010/main" val="953083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Toms previous talk and Brendan Smith’s (afternoon) talks</a:t>
            </a:r>
          </a:p>
        </p:txBody>
      </p:sp>
      <p:sp>
        <p:nvSpPr>
          <p:cNvPr id="4" name="Slide Number Placeholder 3"/>
          <p:cNvSpPr>
            <a:spLocks noGrp="1"/>
          </p:cNvSpPr>
          <p:nvPr>
            <p:ph type="sldNum" sz="quarter" idx="5"/>
          </p:nvPr>
        </p:nvSpPr>
        <p:spPr/>
        <p:txBody>
          <a:bodyPr/>
          <a:lstStyle/>
          <a:p>
            <a:fld id="{10493B0D-FDD6-EB49-9DB8-06934EF3AF7E}" type="slidenum">
              <a:rPr lang="en-US" smtClean="0"/>
              <a:t>1</a:t>
            </a:fld>
            <a:endParaRPr lang="en-US"/>
          </a:p>
        </p:txBody>
      </p:sp>
    </p:spTree>
    <p:extLst>
      <p:ext uri="{BB962C8B-B14F-4D97-AF65-F5344CB8AC3E}">
        <p14:creationId xmlns:p14="http://schemas.microsoft.com/office/powerpoint/2010/main" val="142259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2014 could be filling in in the middle</a:t>
            </a:r>
          </a:p>
        </p:txBody>
      </p:sp>
      <p:sp>
        <p:nvSpPr>
          <p:cNvPr id="4" name="Slide Number Placeholder 3"/>
          <p:cNvSpPr>
            <a:spLocks noGrp="1"/>
          </p:cNvSpPr>
          <p:nvPr>
            <p:ph type="sldNum" sz="quarter" idx="5"/>
          </p:nvPr>
        </p:nvSpPr>
        <p:spPr/>
        <p:txBody>
          <a:bodyPr/>
          <a:lstStyle/>
          <a:p>
            <a:fld id="{10493B0D-FDD6-EB49-9DB8-06934EF3AF7E}" type="slidenum">
              <a:rPr lang="en-US" smtClean="0"/>
              <a:t>11</a:t>
            </a:fld>
            <a:endParaRPr lang="en-US"/>
          </a:p>
        </p:txBody>
      </p:sp>
    </p:spTree>
    <p:extLst>
      <p:ext uri="{BB962C8B-B14F-4D97-AF65-F5344CB8AC3E}">
        <p14:creationId xmlns:p14="http://schemas.microsoft.com/office/powerpoint/2010/main" val="3833934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2015 – slightly balder ”nub”, growing in a little at the right</a:t>
            </a:r>
          </a:p>
        </p:txBody>
      </p:sp>
      <p:sp>
        <p:nvSpPr>
          <p:cNvPr id="4" name="Slide Number Placeholder 3"/>
          <p:cNvSpPr>
            <a:spLocks noGrp="1"/>
          </p:cNvSpPr>
          <p:nvPr>
            <p:ph type="sldNum" sz="quarter" idx="5"/>
          </p:nvPr>
        </p:nvSpPr>
        <p:spPr/>
        <p:txBody>
          <a:bodyPr/>
          <a:lstStyle/>
          <a:p>
            <a:fld id="{10493B0D-FDD6-EB49-9DB8-06934EF3AF7E}" type="slidenum">
              <a:rPr lang="en-US" smtClean="0"/>
              <a:t>12</a:t>
            </a:fld>
            <a:endParaRPr lang="en-US"/>
          </a:p>
        </p:txBody>
      </p:sp>
    </p:spTree>
    <p:extLst>
      <p:ext uri="{BB962C8B-B14F-4D97-AF65-F5344CB8AC3E}">
        <p14:creationId xmlns:p14="http://schemas.microsoft.com/office/powerpoint/2010/main" val="2519534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 BARS Did not visit BARS site in 2016. Not much change, maybe more vigorous</a:t>
            </a:r>
          </a:p>
        </p:txBody>
      </p:sp>
      <p:sp>
        <p:nvSpPr>
          <p:cNvPr id="4" name="Slide Number Placeholder 3"/>
          <p:cNvSpPr>
            <a:spLocks noGrp="1"/>
          </p:cNvSpPr>
          <p:nvPr>
            <p:ph type="sldNum" sz="quarter" idx="5"/>
          </p:nvPr>
        </p:nvSpPr>
        <p:spPr/>
        <p:txBody>
          <a:bodyPr/>
          <a:lstStyle/>
          <a:p>
            <a:fld id="{10493B0D-FDD6-EB49-9DB8-06934EF3AF7E}" type="slidenum">
              <a:rPr lang="en-US" smtClean="0"/>
              <a:t>13</a:t>
            </a:fld>
            <a:endParaRPr lang="en-US"/>
          </a:p>
        </p:txBody>
      </p:sp>
    </p:spTree>
    <p:extLst>
      <p:ext uri="{BB962C8B-B14F-4D97-AF65-F5344CB8AC3E}">
        <p14:creationId xmlns:p14="http://schemas.microsoft.com/office/powerpoint/2010/main" val="3610535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 – the mid section has now definitely grown in</a:t>
            </a:r>
          </a:p>
        </p:txBody>
      </p:sp>
      <p:sp>
        <p:nvSpPr>
          <p:cNvPr id="4" name="Slide Number Placeholder 3"/>
          <p:cNvSpPr>
            <a:spLocks noGrp="1"/>
          </p:cNvSpPr>
          <p:nvPr>
            <p:ph type="sldNum" sz="quarter" idx="5"/>
          </p:nvPr>
        </p:nvSpPr>
        <p:spPr/>
        <p:txBody>
          <a:bodyPr/>
          <a:lstStyle/>
          <a:p>
            <a:fld id="{10493B0D-FDD6-EB49-9DB8-06934EF3AF7E}" type="slidenum">
              <a:rPr lang="en-US" smtClean="0"/>
              <a:t>14</a:t>
            </a:fld>
            <a:endParaRPr lang="en-US"/>
          </a:p>
        </p:txBody>
      </p:sp>
    </p:spTree>
    <p:extLst>
      <p:ext uri="{BB962C8B-B14F-4D97-AF65-F5344CB8AC3E}">
        <p14:creationId xmlns:p14="http://schemas.microsoft.com/office/powerpoint/2010/main" val="4046510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BARS appeared to have moved over this period, slid down, </a:t>
            </a:r>
            <a:r>
              <a:rPr lang="en-US" dirty="0" err="1"/>
              <a:t>ot</a:t>
            </a:r>
            <a:r>
              <a:rPr lang="en-US" dirty="0"/>
              <a:t> pulled by </a:t>
            </a:r>
            <a:r>
              <a:rPr lang="en-US" dirty="0" err="1"/>
              <a:t>falmat</a:t>
            </a:r>
            <a:r>
              <a:rPr lang="en-US" dirty="0"/>
              <a:t>. Coincides with a collapse at Tempo-mini</a:t>
            </a:r>
          </a:p>
        </p:txBody>
      </p:sp>
      <p:sp>
        <p:nvSpPr>
          <p:cNvPr id="4" name="Slide Number Placeholder 3"/>
          <p:cNvSpPr>
            <a:spLocks noGrp="1"/>
          </p:cNvSpPr>
          <p:nvPr>
            <p:ph type="sldNum" sz="quarter" idx="5"/>
          </p:nvPr>
        </p:nvSpPr>
        <p:spPr/>
        <p:txBody>
          <a:bodyPr/>
          <a:lstStyle/>
          <a:p>
            <a:fld id="{10493B0D-FDD6-EB49-9DB8-06934EF3AF7E}" type="slidenum">
              <a:rPr lang="en-US" smtClean="0"/>
              <a:t>15</a:t>
            </a:fld>
            <a:endParaRPr lang="en-US"/>
          </a:p>
        </p:txBody>
      </p:sp>
    </p:spTree>
    <p:extLst>
      <p:ext uri="{BB962C8B-B14F-4D97-AF65-F5344CB8AC3E}">
        <p14:creationId xmlns:p14="http://schemas.microsoft.com/office/powerpoint/2010/main" val="3542226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 the outer edges are dying and the middle is growing, but it is more diffuse with not much black smoker</a:t>
            </a:r>
          </a:p>
        </p:txBody>
      </p:sp>
      <p:sp>
        <p:nvSpPr>
          <p:cNvPr id="4" name="Slide Number Placeholder 3"/>
          <p:cNvSpPr>
            <a:spLocks noGrp="1"/>
          </p:cNvSpPr>
          <p:nvPr>
            <p:ph type="sldNum" sz="quarter" idx="5"/>
          </p:nvPr>
        </p:nvSpPr>
        <p:spPr/>
        <p:txBody>
          <a:bodyPr/>
          <a:lstStyle/>
          <a:p>
            <a:fld id="{10493B0D-FDD6-EB49-9DB8-06934EF3AF7E}" type="slidenum">
              <a:rPr lang="en-US" smtClean="0"/>
              <a:t>16</a:t>
            </a:fld>
            <a:endParaRPr lang="en-US"/>
          </a:p>
        </p:txBody>
      </p:sp>
    </p:spTree>
    <p:extLst>
      <p:ext uri="{BB962C8B-B14F-4D97-AF65-F5344CB8AC3E}">
        <p14:creationId xmlns:p14="http://schemas.microsoft.com/office/powerpoint/2010/main" val="1754101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 deployment. Had a hard time finding a suitable hot vent.</a:t>
            </a:r>
          </a:p>
        </p:txBody>
      </p:sp>
      <p:sp>
        <p:nvSpPr>
          <p:cNvPr id="4" name="Slide Number Placeholder 3"/>
          <p:cNvSpPr>
            <a:spLocks noGrp="1"/>
          </p:cNvSpPr>
          <p:nvPr>
            <p:ph type="sldNum" sz="quarter" idx="5"/>
          </p:nvPr>
        </p:nvSpPr>
        <p:spPr/>
        <p:txBody>
          <a:bodyPr/>
          <a:lstStyle/>
          <a:p>
            <a:fld id="{10493B0D-FDD6-EB49-9DB8-06934EF3AF7E}" type="slidenum">
              <a:rPr lang="en-US" smtClean="0"/>
              <a:t>17</a:t>
            </a:fld>
            <a:endParaRPr lang="en-US"/>
          </a:p>
        </p:txBody>
      </p:sp>
    </p:spTree>
    <p:extLst>
      <p:ext uri="{BB962C8B-B14F-4D97-AF65-F5344CB8AC3E}">
        <p14:creationId xmlns:p14="http://schemas.microsoft.com/office/powerpoint/2010/main" val="1442521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old BARS recovery. Nub is still there, if it is the same nub, return looks identical</a:t>
            </a:r>
          </a:p>
        </p:txBody>
      </p:sp>
      <p:sp>
        <p:nvSpPr>
          <p:cNvPr id="4" name="Slide Number Placeholder 3"/>
          <p:cNvSpPr>
            <a:spLocks noGrp="1"/>
          </p:cNvSpPr>
          <p:nvPr>
            <p:ph type="sldNum" sz="quarter" idx="5"/>
          </p:nvPr>
        </p:nvSpPr>
        <p:spPr/>
        <p:txBody>
          <a:bodyPr/>
          <a:lstStyle/>
          <a:p>
            <a:fld id="{10493B0D-FDD6-EB49-9DB8-06934EF3AF7E}" type="slidenum">
              <a:rPr lang="en-US" smtClean="0"/>
              <a:t>18</a:t>
            </a:fld>
            <a:endParaRPr lang="en-US"/>
          </a:p>
        </p:txBody>
      </p:sp>
    </p:spTree>
    <p:extLst>
      <p:ext uri="{BB962C8B-B14F-4D97-AF65-F5344CB8AC3E}">
        <p14:creationId xmlns:p14="http://schemas.microsoft.com/office/powerpoint/2010/main" val="1060391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Nub is still there, but big growth behind it. </a:t>
            </a:r>
          </a:p>
          <a:p>
            <a:r>
              <a:rPr lang="en-US" dirty="0"/>
              <a:t>Installing the wand in the new growth was not easy, no strong smokers with straight pipes</a:t>
            </a:r>
          </a:p>
        </p:txBody>
      </p:sp>
      <p:sp>
        <p:nvSpPr>
          <p:cNvPr id="4" name="Slide Number Placeholder 3"/>
          <p:cNvSpPr>
            <a:spLocks noGrp="1"/>
          </p:cNvSpPr>
          <p:nvPr>
            <p:ph type="sldNum" sz="quarter" idx="5"/>
          </p:nvPr>
        </p:nvSpPr>
        <p:spPr/>
        <p:txBody>
          <a:bodyPr/>
          <a:lstStyle/>
          <a:p>
            <a:fld id="{10493B0D-FDD6-EB49-9DB8-06934EF3AF7E}" type="slidenum">
              <a:rPr lang="en-US" smtClean="0"/>
              <a:t>19</a:t>
            </a:fld>
            <a:endParaRPr lang="en-US"/>
          </a:p>
        </p:txBody>
      </p:sp>
    </p:spTree>
    <p:extLst>
      <p:ext uri="{BB962C8B-B14F-4D97-AF65-F5344CB8AC3E}">
        <p14:creationId xmlns:p14="http://schemas.microsoft.com/office/powerpoint/2010/main" val="502107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deployment. Installing the wand in the new growth was not easy, no strong smokers with straight pipes</a:t>
            </a:r>
          </a:p>
        </p:txBody>
      </p:sp>
      <p:sp>
        <p:nvSpPr>
          <p:cNvPr id="4" name="Slide Number Placeholder 3"/>
          <p:cNvSpPr>
            <a:spLocks noGrp="1"/>
          </p:cNvSpPr>
          <p:nvPr>
            <p:ph type="sldNum" sz="quarter" idx="5"/>
          </p:nvPr>
        </p:nvSpPr>
        <p:spPr/>
        <p:txBody>
          <a:bodyPr/>
          <a:lstStyle/>
          <a:p>
            <a:fld id="{10493B0D-FDD6-EB49-9DB8-06934EF3AF7E}" type="slidenum">
              <a:rPr lang="en-US" smtClean="0"/>
              <a:t>20</a:t>
            </a:fld>
            <a:endParaRPr lang="en-US"/>
          </a:p>
        </p:txBody>
      </p:sp>
    </p:spTree>
    <p:extLst>
      <p:ext uri="{BB962C8B-B14F-4D97-AF65-F5344CB8AC3E}">
        <p14:creationId xmlns:p14="http://schemas.microsoft.com/office/powerpoint/2010/main" val="1353717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constructed from 25 Alvin dives in 1988</a:t>
            </a:r>
          </a:p>
        </p:txBody>
      </p:sp>
      <p:sp>
        <p:nvSpPr>
          <p:cNvPr id="4" name="Slide Number Placeholder 3"/>
          <p:cNvSpPr>
            <a:spLocks noGrp="1"/>
          </p:cNvSpPr>
          <p:nvPr>
            <p:ph type="sldNum" sz="quarter" idx="5"/>
          </p:nvPr>
        </p:nvSpPr>
        <p:spPr/>
        <p:txBody>
          <a:bodyPr/>
          <a:lstStyle/>
          <a:p>
            <a:fld id="{10493B0D-FDD6-EB49-9DB8-06934EF3AF7E}" type="slidenum">
              <a:rPr lang="en-US" smtClean="0"/>
              <a:t>3</a:t>
            </a:fld>
            <a:endParaRPr lang="en-US"/>
          </a:p>
        </p:txBody>
      </p:sp>
    </p:spTree>
    <p:extLst>
      <p:ext uri="{BB962C8B-B14F-4D97-AF65-F5344CB8AC3E}">
        <p14:creationId xmlns:p14="http://schemas.microsoft.com/office/powerpoint/2010/main" val="122972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 2021 BARS eaten no sign of the nub no good place to install BARS</a:t>
            </a:r>
          </a:p>
        </p:txBody>
      </p:sp>
      <p:sp>
        <p:nvSpPr>
          <p:cNvPr id="4" name="Slide Number Placeholder 3"/>
          <p:cNvSpPr>
            <a:spLocks noGrp="1"/>
          </p:cNvSpPr>
          <p:nvPr>
            <p:ph type="sldNum" sz="quarter" idx="5"/>
          </p:nvPr>
        </p:nvSpPr>
        <p:spPr/>
        <p:txBody>
          <a:bodyPr/>
          <a:lstStyle/>
          <a:p>
            <a:fld id="{10493B0D-FDD6-EB49-9DB8-06934EF3AF7E}" type="slidenum">
              <a:rPr lang="en-US" smtClean="0"/>
              <a:t>21</a:t>
            </a:fld>
            <a:endParaRPr lang="en-US"/>
          </a:p>
        </p:txBody>
      </p:sp>
    </p:spTree>
    <p:extLst>
      <p:ext uri="{BB962C8B-B14F-4D97-AF65-F5344CB8AC3E}">
        <p14:creationId xmlns:p14="http://schemas.microsoft.com/office/powerpoint/2010/main" val="1858087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to move 2022 BARS deployment to a new site around the east side of the new growth.</a:t>
            </a:r>
          </a:p>
        </p:txBody>
      </p:sp>
      <p:sp>
        <p:nvSpPr>
          <p:cNvPr id="4" name="Slide Number Placeholder 3"/>
          <p:cNvSpPr>
            <a:spLocks noGrp="1"/>
          </p:cNvSpPr>
          <p:nvPr>
            <p:ph type="sldNum" sz="quarter" idx="5"/>
          </p:nvPr>
        </p:nvSpPr>
        <p:spPr/>
        <p:txBody>
          <a:bodyPr/>
          <a:lstStyle/>
          <a:p>
            <a:fld id="{10493B0D-FDD6-EB49-9DB8-06934EF3AF7E}" type="slidenum">
              <a:rPr lang="en-US" smtClean="0"/>
              <a:t>22</a:t>
            </a:fld>
            <a:endParaRPr lang="en-US"/>
          </a:p>
        </p:txBody>
      </p:sp>
    </p:spTree>
    <p:extLst>
      <p:ext uri="{BB962C8B-B14F-4D97-AF65-F5344CB8AC3E}">
        <p14:creationId xmlns:p14="http://schemas.microsoft.com/office/powerpoint/2010/main" val="3484767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2022 deployed BARS on the back side of growth is also eaten</a:t>
            </a:r>
          </a:p>
        </p:txBody>
      </p:sp>
      <p:sp>
        <p:nvSpPr>
          <p:cNvPr id="4" name="Slide Number Placeholder 3"/>
          <p:cNvSpPr>
            <a:spLocks noGrp="1"/>
          </p:cNvSpPr>
          <p:nvPr>
            <p:ph type="sldNum" sz="quarter" idx="5"/>
          </p:nvPr>
        </p:nvSpPr>
        <p:spPr/>
        <p:txBody>
          <a:bodyPr/>
          <a:lstStyle/>
          <a:p>
            <a:fld id="{10493B0D-FDD6-EB49-9DB8-06934EF3AF7E}" type="slidenum">
              <a:rPr lang="en-US" smtClean="0"/>
              <a:t>23</a:t>
            </a:fld>
            <a:endParaRPr lang="en-US"/>
          </a:p>
        </p:txBody>
      </p:sp>
    </p:spTree>
    <p:extLst>
      <p:ext uri="{BB962C8B-B14F-4D97-AF65-F5344CB8AC3E}">
        <p14:creationId xmlns:p14="http://schemas.microsoft.com/office/powerpoint/2010/main" val="3824751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2023 BARS view will occupy the same orifice with the new BARS</a:t>
            </a:r>
          </a:p>
        </p:txBody>
      </p:sp>
      <p:sp>
        <p:nvSpPr>
          <p:cNvPr id="4" name="Slide Number Placeholder 3"/>
          <p:cNvSpPr>
            <a:spLocks noGrp="1"/>
          </p:cNvSpPr>
          <p:nvPr>
            <p:ph type="sldNum" sz="quarter" idx="5"/>
          </p:nvPr>
        </p:nvSpPr>
        <p:spPr/>
        <p:txBody>
          <a:bodyPr/>
          <a:lstStyle/>
          <a:p>
            <a:fld id="{10493B0D-FDD6-EB49-9DB8-06934EF3AF7E}" type="slidenum">
              <a:rPr lang="en-US" smtClean="0"/>
              <a:t>24</a:t>
            </a:fld>
            <a:endParaRPr lang="en-US"/>
          </a:p>
        </p:txBody>
      </p:sp>
    </p:spTree>
    <p:extLst>
      <p:ext uri="{BB962C8B-B14F-4D97-AF65-F5344CB8AC3E}">
        <p14:creationId xmlns:p14="http://schemas.microsoft.com/office/powerpoint/2010/main" val="1018818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Note ledges in 2018 and the BARS nub. Also this is ROPOS and they are confident to fly away from the site not worried as much into backing into anything. We needs to ask for these overview shots when things are clear. Jun 2018 R2081 Tully. No visit to this area in the two cruises in 2019.</a:t>
            </a:r>
          </a:p>
        </p:txBody>
      </p:sp>
      <p:sp>
        <p:nvSpPr>
          <p:cNvPr id="4" name="Slide Number Placeholder 3"/>
          <p:cNvSpPr>
            <a:spLocks noGrp="1"/>
          </p:cNvSpPr>
          <p:nvPr>
            <p:ph type="sldNum" sz="quarter" idx="5"/>
          </p:nvPr>
        </p:nvSpPr>
        <p:spPr/>
        <p:txBody>
          <a:bodyPr/>
          <a:lstStyle/>
          <a:p>
            <a:fld id="{10493B0D-FDD6-EB49-9DB8-06934EF3AF7E}" type="slidenum">
              <a:rPr lang="en-US" smtClean="0"/>
              <a:t>25</a:t>
            </a:fld>
            <a:endParaRPr lang="en-US"/>
          </a:p>
        </p:txBody>
      </p:sp>
    </p:spTree>
    <p:extLst>
      <p:ext uri="{BB962C8B-B14F-4D97-AF65-F5344CB8AC3E}">
        <p14:creationId xmlns:p14="http://schemas.microsoft.com/office/powerpoint/2010/main" val="152067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ledges being built in 2022 to eat BARS</a:t>
            </a:r>
          </a:p>
        </p:txBody>
      </p:sp>
      <p:sp>
        <p:nvSpPr>
          <p:cNvPr id="4" name="Slide Number Placeholder 3"/>
          <p:cNvSpPr>
            <a:spLocks noGrp="1"/>
          </p:cNvSpPr>
          <p:nvPr>
            <p:ph type="sldNum" sz="quarter" idx="5"/>
          </p:nvPr>
        </p:nvSpPr>
        <p:spPr/>
        <p:txBody>
          <a:bodyPr/>
          <a:lstStyle/>
          <a:p>
            <a:fld id="{10493B0D-FDD6-EB49-9DB8-06934EF3AF7E}" type="slidenum">
              <a:rPr lang="en-US" smtClean="0"/>
              <a:t>26</a:t>
            </a:fld>
            <a:endParaRPr lang="en-US"/>
          </a:p>
        </p:txBody>
      </p:sp>
    </p:spTree>
    <p:extLst>
      <p:ext uri="{BB962C8B-B14F-4D97-AF65-F5344CB8AC3E}">
        <p14:creationId xmlns:p14="http://schemas.microsoft.com/office/powerpoint/2010/main" val="4036302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Deployed almost continually from 2011 to 2019</a:t>
            </a:r>
          </a:p>
        </p:txBody>
      </p:sp>
      <p:sp>
        <p:nvSpPr>
          <p:cNvPr id="4" name="Slide Number Placeholder 3"/>
          <p:cNvSpPr>
            <a:spLocks noGrp="1"/>
          </p:cNvSpPr>
          <p:nvPr>
            <p:ph type="sldNum" sz="quarter" idx="5"/>
          </p:nvPr>
        </p:nvSpPr>
        <p:spPr/>
        <p:txBody>
          <a:bodyPr/>
          <a:lstStyle/>
          <a:p>
            <a:fld id="{10493B0D-FDD6-EB49-9DB8-06934EF3AF7E}" type="slidenum">
              <a:rPr lang="en-US" smtClean="0"/>
              <a:t>27</a:t>
            </a:fld>
            <a:endParaRPr lang="en-US"/>
          </a:p>
        </p:txBody>
      </p:sp>
    </p:spTree>
    <p:extLst>
      <p:ext uri="{BB962C8B-B14F-4D97-AF65-F5344CB8AC3E}">
        <p14:creationId xmlns:p14="http://schemas.microsoft.com/office/powerpoint/2010/main" val="478066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 spectrogram Oct 10</a:t>
            </a:r>
            <a:r>
              <a:rPr lang="en-US" baseline="30000" dirty="0"/>
              <a:t>th</a:t>
            </a:r>
            <a:r>
              <a:rPr lang="en-US" dirty="0"/>
              <a:t>, 2019</a:t>
            </a:r>
          </a:p>
          <a:p>
            <a:r>
              <a:rPr lang="en-US" dirty="0"/>
              <a:t>MEF Hydrophone first deployed July 25</a:t>
            </a:r>
            <a:r>
              <a:rPr lang="en-US" baseline="30000" dirty="0"/>
              <a:t>th</a:t>
            </a:r>
            <a:r>
              <a:rPr lang="en-US" dirty="0"/>
              <a:t>, 2018</a:t>
            </a:r>
          </a:p>
        </p:txBody>
      </p:sp>
      <p:sp>
        <p:nvSpPr>
          <p:cNvPr id="4" name="Slide Number Placeholder 3"/>
          <p:cNvSpPr>
            <a:spLocks noGrp="1"/>
          </p:cNvSpPr>
          <p:nvPr>
            <p:ph type="sldNum" sz="quarter" idx="5"/>
          </p:nvPr>
        </p:nvSpPr>
        <p:spPr/>
        <p:txBody>
          <a:bodyPr/>
          <a:lstStyle/>
          <a:p>
            <a:fld id="{10493B0D-FDD6-EB49-9DB8-06934EF3AF7E}" type="slidenum">
              <a:rPr lang="en-US" smtClean="0"/>
              <a:t>28</a:t>
            </a:fld>
            <a:endParaRPr lang="en-US"/>
          </a:p>
        </p:txBody>
      </p:sp>
    </p:spTree>
    <p:extLst>
      <p:ext uri="{BB962C8B-B14F-4D97-AF65-F5344CB8AC3E}">
        <p14:creationId xmlns:p14="http://schemas.microsoft.com/office/powerpoint/2010/main" val="1307849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 spectrogram Oct 10</a:t>
            </a:r>
            <a:r>
              <a:rPr lang="en-US" baseline="30000" dirty="0"/>
              <a:t>th</a:t>
            </a:r>
            <a:r>
              <a:rPr lang="en-US" dirty="0"/>
              <a:t>, 2019</a:t>
            </a:r>
          </a:p>
        </p:txBody>
      </p:sp>
      <p:sp>
        <p:nvSpPr>
          <p:cNvPr id="4" name="Slide Number Placeholder 3"/>
          <p:cNvSpPr>
            <a:spLocks noGrp="1"/>
          </p:cNvSpPr>
          <p:nvPr>
            <p:ph type="sldNum" sz="quarter" idx="5"/>
          </p:nvPr>
        </p:nvSpPr>
        <p:spPr/>
        <p:txBody>
          <a:bodyPr/>
          <a:lstStyle/>
          <a:p>
            <a:fld id="{10493B0D-FDD6-EB49-9DB8-06934EF3AF7E}" type="slidenum">
              <a:rPr lang="en-US" smtClean="0"/>
              <a:t>29</a:t>
            </a:fld>
            <a:endParaRPr lang="en-US"/>
          </a:p>
        </p:txBody>
      </p:sp>
    </p:spTree>
    <p:extLst>
      <p:ext uri="{BB962C8B-B14F-4D97-AF65-F5344CB8AC3E}">
        <p14:creationId xmlns:p14="http://schemas.microsoft.com/office/powerpoint/2010/main" val="2693865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shots of the cliff, can’t tell if the nub also fell at this time.</a:t>
            </a:r>
          </a:p>
          <a:p>
            <a:r>
              <a:rPr lang="en-US" dirty="0"/>
              <a:t>OY052 2020-06-13 00:46:17</a:t>
            </a:r>
          </a:p>
        </p:txBody>
      </p:sp>
      <p:sp>
        <p:nvSpPr>
          <p:cNvPr id="4" name="Slide Number Placeholder 3"/>
          <p:cNvSpPr>
            <a:spLocks noGrp="1"/>
          </p:cNvSpPr>
          <p:nvPr>
            <p:ph type="sldNum" sz="quarter" idx="5"/>
          </p:nvPr>
        </p:nvSpPr>
        <p:spPr/>
        <p:txBody>
          <a:bodyPr/>
          <a:lstStyle/>
          <a:p>
            <a:fld id="{10493B0D-FDD6-EB49-9DB8-06934EF3AF7E}" type="slidenum">
              <a:rPr lang="en-US" smtClean="0"/>
              <a:t>30</a:t>
            </a:fld>
            <a:endParaRPr lang="en-US"/>
          </a:p>
        </p:txBody>
      </p:sp>
    </p:spTree>
    <p:extLst>
      <p:ext uri="{BB962C8B-B14F-4D97-AF65-F5344CB8AC3E}">
        <p14:creationId xmlns:p14="http://schemas.microsoft.com/office/powerpoint/2010/main" val="1845075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2010 Just after COVIS deployed, view is quite fuzzy, low res don’t know why. </a:t>
            </a:r>
          </a:p>
        </p:txBody>
      </p:sp>
      <p:sp>
        <p:nvSpPr>
          <p:cNvPr id="4" name="Slide Number Placeholder 3"/>
          <p:cNvSpPr>
            <a:spLocks noGrp="1"/>
          </p:cNvSpPr>
          <p:nvPr>
            <p:ph type="sldNum" sz="quarter" idx="5"/>
          </p:nvPr>
        </p:nvSpPr>
        <p:spPr/>
        <p:txBody>
          <a:bodyPr/>
          <a:lstStyle/>
          <a:p>
            <a:fld id="{10493B0D-FDD6-EB49-9DB8-06934EF3AF7E}" type="slidenum">
              <a:rPr lang="en-US" smtClean="0"/>
              <a:t>4</a:t>
            </a:fld>
            <a:endParaRPr lang="en-US"/>
          </a:p>
        </p:txBody>
      </p:sp>
    </p:spTree>
    <p:extLst>
      <p:ext uri="{BB962C8B-B14F-4D97-AF65-F5344CB8AC3E}">
        <p14:creationId xmlns:p14="http://schemas.microsoft.com/office/powerpoint/2010/main" val="4252033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original cliff with 2020 cliff</a:t>
            </a:r>
          </a:p>
          <a:p>
            <a:r>
              <a:rPr lang="en-US" dirty="0"/>
              <a:t>OY052 2020-06-13 00:46:17</a:t>
            </a:r>
          </a:p>
        </p:txBody>
      </p:sp>
      <p:sp>
        <p:nvSpPr>
          <p:cNvPr id="4" name="Slide Number Placeholder 3"/>
          <p:cNvSpPr>
            <a:spLocks noGrp="1"/>
          </p:cNvSpPr>
          <p:nvPr>
            <p:ph type="sldNum" sz="quarter" idx="5"/>
          </p:nvPr>
        </p:nvSpPr>
        <p:spPr/>
        <p:txBody>
          <a:bodyPr/>
          <a:lstStyle/>
          <a:p>
            <a:fld id="{10493B0D-FDD6-EB49-9DB8-06934EF3AF7E}" type="slidenum">
              <a:rPr lang="en-US" smtClean="0"/>
              <a:t>31</a:t>
            </a:fld>
            <a:endParaRPr lang="en-US"/>
          </a:p>
        </p:txBody>
      </p:sp>
    </p:spTree>
    <p:extLst>
      <p:ext uri="{BB962C8B-B14F-4D97-AF65-F5344CB8AC3E}">
        <p14:creationId xmlns:p14="http://schemas.microsoft.com/office/powerpoint/2010/main" val="3608996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of cliff with hydrophone and stand turned into rust</a:t>
            </a:r>
          </a:p>
          <a:p>
            <a:r>
              <a:rPr lang="en-US" dirty="0"/>
              <a:t>OY052 2020-06-13 00:46:17</a:t>
            </a:r>
          </a:p>
        </p:txBody>
      </p:sp>
      <p:sp>
        <p:nvSpPr>
          <p:cNvPr id="4" name="Slide Number Placeholder 3"/>
          <p:cNvSpPr>
            <a:spLocks noGrp="1"/>
          </p:cNvSpPr>
          <p:nvPr>
            <p:ph type="sldNum" sz="quarter" idx="5"/>
          </p:nvPr>
        </p:nvSpPr>
        <p:spPr/>
        <p:txBody>
          <a:bodyPr/>
          <a:lstStyle/>
          <a:p>
            <a:fld id="{10493B0D-FDD6-EB49-9DB8-06934EF3AF7E}" type="slidenum">
              <a:rPr lang="en-US" smtClean="0"/>
              <a:t>32</a:t>
            </a:fld>
            <a:endParaRPr lang="en-US"/>
          </a:p>
        </p:txBody>
      </p:sp>
    </p:spTree>
    <p:extLst>
      <p:ext uri="{BB962C8B-B14F-4D97-AF65-F5344CB8AC3E}">
        <p14:creationId xmlns:p14="http://schemas.microsoft.com/office/powerpoint/2010/main" val="1884538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Delaney et al 1992 from 25 Alvin dives in 1988, Norbit from</a:t>
            </a:r>
          </a:p>
        </p:txBody>
      </p:sp>
      <p:sp>
        <p:nvSpPr>
          <p:cNvPr id="4" name="Slide Number Placeholder 3"/>
          <p:cNvSpPr>
            <a:spLocks noGrp="1"/>
          </p:cNvSpPr>
          <p:nvPr>
            <p:ph type="sldNum" sz="quarter" idx="5"/>
          </p:nvPr>
        </p:nvSpPr>
        <p:spPr/>
        <p:txBody>
          <a:bodyPr/>
          <a:lstStyle/>
          <a:p>
            <a:fld id="{10493B0D-FDD6-EB49-9DB8-06934EF3AF7E}" type="slidenum">
              <a:rPr lang="en-US" smtClean="0"/>
              <a:t>34</a:t>
            </a:fld>
            <a:endParaRPr lang="en-US"/>
          </a:p>
        </p:txBody>
      </p:sp>
    </p:spTree>
    <p:extLst>
      <p:ext uri="{BB962C8B-B14F-4D97-AF65-F5344CB8AC3E}">
        <p14:creationId xmlns:p14="http://schemas.microsoft.com/office/powerpoint/2010/main" val="313853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2010</a:t>
            </a:r>
          </a:p>
        </p:txBody>
      </p:sp>
      <p:sp>
        <p:nvSpPr>
          <p:cNvPr id="4" name="Slide Number Placeholder 3"/>
          <p:cNvSpPr>
            <a:spLocks noGrp="1"/>
          </p:cNvSpPr>
          <p:nvPr>
            <p:ph type="sldNum" sz="quarter" idx="5"/>
          </p:nvPr>
        </p:nvSpPr>
        <p:spPr/>
        <p:txBody>
          <a:bodyPr/>
          <a:lstStyle/>
          <a:p>
            <a:fld id="{10493B0D-FDD6-EB49-9DB8-06934EF3AF7E}" type="slidenum">
              <a:rPr lang="en-US" smtClean="0"/>
              <a:t>5</a:t>
            </a:fld>
            <a:endParaRPr lang="en-US"/>
          </a:p>
        </p:txBody>
      </p:sp>
    </p:spTree>
    <p:extLst>
      <p:ext uri="{BB962C8B-B14F-4D97-AF65-F5344CB8AC3E}">
        <p14:creationId xmlns:p14="http://schemas.microsoft.com/office/powerpoint/2010/main" val="567505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2010 overview, showing how different it can look from a slightly different angle</a:t>
            </a:r>
          </a:p>
        </p:txBody>
      </p:sp>
      <p:sp>
        <p:nvSpPr>
          <p:cNvPr id="4" name="Slide Number Placeholder 3"/>
          <p:cNvSpPr>
            <a:spLocks noGrp="1"/>
          </p:cNvSpPr>
          <p:nvPr>
            <p:ph type="sldNum" sz="quarter" idx="5"/>
          </p:nvPr>
        </p:nvSpPr>
        <p:spPr/>
        <p:txBody>
          <a:bodyPr/>
          <a:lstStyle/>
          <a:p>
            <a:fld id="{10493B0D-FDD6-EB49-9DB8-06934EF3AF7E}" type="slidenum">
              <a:rPr lang="en-US" smtClean="0"/>
              <a:t>6</a:t>
            </a:fld>
            <a:endParaRPr lang="en-US"/>
          </a:p>
        </p:txBody>
      </p:sp>
    </p:spTree>
    <p:extLst>
      <p:ext uri="{BB962C8B-B14F-4D97-AF65-F5344CB8AC3E}">
        <p14:creationId xmlns:p14="http://schemas.microsoft.com/office/powerpoint/2010/main" val="827921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2010 deployed. You can see the visual variability of the same site in the same year with the same ROV</a:t>
            </a:r>
          </a:p>
        </p:txBody>
      </p:sp>
      <p:sp>
        <p:nvSpPr>
          <p:cNvPr id="4" name="Slide Number Placeholder 3"/>
          <p:cNvSpPr>
            <a:spLocks noGrp="1"/>
          </p:cNvSpPr>
          <p:nvPr>
            <p:ph type="sldNum" sz="quarter" idx="5"/>
          </p:nvPr>
        </p:nvSpPr>
        <p:spPr/>
        <p:txBody>
          <a:bodyPr/>
          <a:lstStyle/>
          <a:p>
            <a:fld id="{10493B0D-FDD6-EB49-9DB8-06934EF3AF7E}" type="slidenum">
              <a:rPr lang="en-US" smtClean="0"/>
              <a:t>7</a:t>
            </a:fld>
            <a:endParaRPr lang="en-US"/>
          </a:p>
        </p:txBody>
      </p:sp>
    </p:spTree>
    <p:extLst>
      <p:ext uri="{BB962C8B-B14F-4D97-AF65-F5344CB8AC3E}">
        <p14:creationId xmlns:p14="http://schemas.microsoft.com/office/powerpoint/2010/main" val="192198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 one year later in the fall after removing BARS in the spring – showing near identical terrain</a:t>
            </a:r>
          </a:p>
        </p:txBody>
      </p:sp>
      <p:sp>
        <p:nvSpPr>
          <p:cNvPr id="4" name="Slide Number Placeholder 3"/>
          <p:cNvSpPr>
            <a:spLocks noGrp="1"/>
          </p:cNvSpPr>
          <p:nvPr>
            <p:ph type="sldNum" sz="quarter" idx="5"/>
          </p:nvPr>
        </p:nvSpPr>
        <p:spPr/>
        <p:txBody>
          <a:bodyPr/>
          <a:lstStyle/>
          <a:p>
            <a:fld id="{10493B0D-FDD6-EB49-9DB8-06934EF3AF7E}" type="slidenum">
              <a:rPr lang="en-US" smtClean="0"/>
              <a:t>8</a:t>
            </a:fld>
            <a:endParaRPr lang="en-US"/>
          </a:p>
        </p:txBody>
      </p:sp>
    </p:spTree>
    <p:extLst>
      <p:ext uri="{BB962C8B-B14F-4D97-AF65-F5344CB8AC3E}">
        <p14:creationId xmlns:p14="http://schemas.microsoft.com/office/powerpoint/2010/main" val="1251458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2012 – again near identical terrain</a:t>
            </a:r>
          </a:p>
        </p:txBody>
      </p:sp>
      <p:sp>
        <p:nvSpPr>
          <p:cNvPr id="4" name="Slide Number Placeholder 3"/>
          <p:cNvSpPr>
            <a:spLocks noGrp="1"/>
          </p:cNvSpPr>
          <p:nvPr>
            <p:ph type="sldNum" sz="quarter" idx="5"/>
          </p:nvPr>
        </p:nvSpPr>
        <p:spPr/>
        <p:txBody>
          <a:bodyPr/>
          <a:lstStyle/>
          <a:p>
            <a:fld id="{10493B0D-FDD6-EB49-9DB8-06934EF3AF7E}" type="slidenum">
              <a:rPr lang="en-US" smtClean="0"/>
              <a:t>9</a:t>
            </a:fld>
            <a:endParaRPr lang="en-US"/>
          </a:p>
        </p:txBody>
      </p:sp>
    </p:spTree>
    <p:extLst>
      <p:ext uri="{BB962C8B-B14F-4D97-AF65-F5344CB8AC3E}">
        <p14:creationId xmlns:p14="http://schemas.microsoft.com/office/powerpoint/2010/main" val="3620450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2013, slight change – maybe some more growth: had some problems with cable and wand, we try to float the wand cable, so maybe there is an increase in activity </a:t>
            </a:r>
          </a:p>
        </p:txBody>
      </p:sp>
      <p:sp>
        <p:nvSpPr>
          <p:cNvPr id="4" name="Slide Number Placeholder 3"/>
          <p:cNvSpPr>
            <a:spLocks noGrp="1"/>
          </p:cNvSpPr>
          <p:nvPr>
            <p:ph type="sldNum" sz="quarter" idx="5"/>
          </p:nvPr>
        </p:nvSpPr>
        <p:spPr/>
        <p:txBody>
          <a:bodyPr/>
          <a:lstStyle/>
          <a:p>
            <a:fld id="{10493B0D-FDD6-EB49-9DB8-06934EF3AF7E}" type="slidenum">
              <a:rPr lang="en-US" smtClean="0"/>
              <a:t>10</a:t>
            </a:fld>
            <a:endParaRPr lang="en-US"/>
          </a:p>
        </p:txBody>
      </p:sp>
    </p:spTree>
    <p:extLst>
      <p:ext uri="{BB962C8B-B14F-4D97-AF65-F5344CB8AC3E}">
        <p14:creationId xmlns:p14="http://schemas.microsoft.com/office/powerpoint/2010/main" val="1998111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18EC3-93E6-7540-F6AB-FEDB22873C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5AD56F-252C-464D-7BD9-FD7C2497EB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81F97D-EA20-EDAB-DA7D-91EC1485EC6F}"/>
              </a:ext>
            </a:extLst>
          </p:cNvPr>
          <p:cNvSpPr>
            <a:spLocks noGrp="1"/>
          </p:cNvSpPr>
          <p:nvPr>
            <p:ph type="dt" sz="half" idx="10"/>
          </p:nvPr>
        </p:nvSpPr>
        <p:spPr/>
        <p:txBody>
          <a:bodyPr/>
          <a:lstStyle/>
          <a:p>
            <a:fld id="{04B8706A-4807-9D47-8821-088A217FCFA5}" type="datetimeFigureOut">
              <a:rPr lang="en-US" smtClean="0"/>
              <a:t>11/11/24</a:t>
            </a:fld>
            <a:endParaRPr lang="en-US"/>
          </a:p>
        </p:txBody>
      </p:sp>
      <p:sp>
        <p:nvSpPr>
          <p:cNvPr id="5" name="Footer Placeholder 4">
            <a:extLst>
              <a:ext uri="{FF2B5EF4-FFF2-40B4-BE49-F238E27FC236}">
                <a16:creationId xmlns:a16="http://schemas.microsoft.com/office/drawing/2014/main" id="{77691070-4D98-654D-1880-8B0FE5993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D578F-B4B3-732E-5E70-B8D3D992979C}"/>
              </a:ext>
            </a:extLst>
          </p:cNvPr>
          <p:cNvSpPr>
            <a:spLocks noGrp="1"/>
          </p:cNvSpPr>
          <p:nvPr>
            <p:ph type="sldNum" sz="quarter" idx="12"/>
          </p:nvPr>
        </p:nvSpPr>
        <p:spPr/>
        <p:txBody>
          <a:bodyPr/>
          <a:lstStyle/>
          <a:p>
            <a:fld id="{848AA8B8-F6E4-9F40-AD5A-A405A4ECC54F}" type="slidenum">
              <a:rPr lang="en-US" smtClean="0"/>
              <a:t>‹#›</a:t>
            </a:fld>
            <a:endParaRPr lang="en-US"/>
          </a:p>
        </p:txBody>
      </p:sp>
    </p:spTree>
    <p:extLst>
      <p:ext uri="{BB962C8B-B14F-4D97-AF65-F5344CB8AC3E}">
        <p14:creationId xmlns:p14="http://schemas.microsoft.com/office/powerpoint/2010/main" val="3803497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305A4-DA29-4DF3-E573-DC8046B993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7D9DB2-C79C-13AF-8EFD-74546AE784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5C2ACD-9EB2-5056-1EA1-7BE15EA35606}"/>
              </a:ext>
            </a:extLst>
          </p:cNvPr>
          <p:cNvSpPr>
            <a:spLocks noGrp="1"/>
          </p:cNvSpPr>
          <p:nvPr>
            <p:ph type="dt" sz="half" idx="10"/>
          </p:nvPr>
        </p:nvSpPr>
        <p:spPr/>
        <p:txBody>
          <a:bodyPr/>
          <a:lstStyle/>
          <a:p>
            <a:fld id="{04B8706A-4807-9D47-8821-088A217FCFA5}" type="datetimeFigureOut">
              <a:rPr lang="en-US" smtClean="0"/>
              <a:t>11/11/24</a:t>
            </a:fld>
            <a:endParaRPr lang="en-US"/>
          </a:p>
        </p:txBody>
      </p:sp>
      <p:sp>
        <p:nvSpPr>
          <p:cNvPr id="5" name="Footer Placeholder 4">
            <a:extLst>
              <a:ext uri="{FF2B5EF4-FFF2-40B4-BE49-F238E27FC236}">
                <a16:creationId xmlns:a16="http://schemas.microsoft.com/office/drawing/2014/main" id="{7399D5F5-84B3-9D0F-C6BF-06606C7A33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502E7-3407-0BF6-7740-343D9C8735CB}"/>
              </a:ext>
            </a:extLst>
          </p:cNvPr>
          <p:cNvSpPr>
            <a:spLocks noGrp="1"/>
          </p:cNvSpPr>
          <p:nvPr>
            <p:ph type="sldNum" sz="quarter" idx="12"/>
          </p:nvPr>
        </p:nvSpPr>
        <p:spPr/>
        <p:txBody>
          <a:bodyPr/>
          <a:lstStyle/>
          <a:p>
            <a:fld id="{848AA8B8-F6E4-9F40-AD5A-A405A4ECC54F}" type="slidenum">
              <a:rPr lang="en-US" smtClean="0"/>
              <a:t>‹#›</a:t>
            </a:fld>
            <a:endParaRPr lang="en-US"/>
          </a:p>
        </p:txBody>
      </p:sp>
    </p:spTree>
    <p:extLst>
      <p:ext uri="{BB962C8B-B14F-4D97-AF65-F5344CB8AC3E}">
        <p14:creationId xmlns:p14="http://schemas.microsoft.com/office/powerpoint/2010/main" val="1831603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1C91F1-E66E-600A-8243-1E1A3A0FDF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6B18-1E2D-06D0-FB7A-CBB51587EF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33C14-CBCD-20FF-E65B-1455BE24C032}"/>
              </a:ext>
            </a:extLst>
          </p:cNvPr>
          <p:cNvSpPr>
            <a:spLocks noGrp="1"/>
          </p:cNvSpPr>
          <p:nvPr>
            <p:ph type="dt" sz="half" idx="10"/>
          </p:nvPr>
        </p:nvSpPr>
        <p:spPr/>
        <p:txBody>
          <a:bodyPr/>
          <a:lstStyle/>
          <a:p>
            <a:fld id="{04B8706A-4807-9D47-8821-088A217FCFA5}" type="datetimeFigureOut">
              <a:rPr lang="en-US" smtClean="0"/>
              <a:t>11/11/24</a:t>
            </a:fld>
            <a:endParaRPr lang="en-US"/>
          </a:p>
        </p:txBody>
      </p:sp>
      <p:sp>
        <p:nvSpPr>
          <p:cNvPr id="5" name="Footer Placeholder 4">
            <a:extLst>
              <a:ext uri="{FF2B5EF4-FFF2-40B4-BE49-F238E27FC236}">
                <a16:creationId xmlns:a16="http://schemas.microsoft.com/office/drawing/2014/main" id="{3A2B3DC4-563F-3984-33D5-E37C2E544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B0599-FEB7-EEAE-D58C-B81D724E6255}"/>
              </a:ext>
            </a:extLst>
          </p:cNvPr>
          <p:cNvSpPr>
            <a:spLocks noGrp="1"/>
          </p:cNvSpPr>
          <p:nvPr>
            <p:ph type="sldNum" sz="quarter" idx="12"/>
          </p:nvPr>
        </p:nvSpPr>
        <p:spPr/>
        <p:txBody>
          <a:bodyPr/>
          <a:lstStyle/>
          <a:p>
            <a:fld id="{848AA8B8-F6E4-9F40-AD5A-A405A4ECC54F}" type="slidenum">
              <a:rPr lang="en-US" smtClean="0"/>
              <a:t>‹#›</a:t>
            </a:fld>
            <a:endParaRPr lang="en-US"/>
          </a:p>
        </p:txBody>
      </p:sp>
    </p:spTree>
    <p:extLst>
      <p:ext uri="{BB962C8B-B14F-4D97-AF65-F5344CB8AC3E}">
        <p14:creationId xmlns:p14="http://schemas.microsoft.com/office/powerpoint/2010/main" val="2295658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3B63-41FF-46E6-8B3B-B26E5C1720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FC8C1D-1C4F-CB28-B2BE-D78226ACE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34347-956D-DFC2-C45B-FEAFA29E3692}"/>
              </a:ext>
            </a:extLst>
          </p:cNvPr>
          <p:cNvSpPr>
            <a:spLocks noGrp="1"/>
          </p:cNvSpPr>
          <p:nvPr>
            <p:ph type="dt" sz="half" idx="10"/>
          </p:nvPr>
        </p:nvSpPr>
        <p:spPr/>
        <p:txBody>
          <a:bodyPr/>
          <a:lstStyle/>
          <a:p>
            <a:fld id="{04B8706A-4807-9D47-8821-088A217FCFA5}" type="datetimeFigureOut">
              <a:rPr lang="en-US" smtClean="0"/>
              <a:t>11/11/24</a:t>
            </a:fld>
            <a:endParaRPr lang="en-US"/>
          </a:p>
        </p:txBody>
      </p:sp>
      <p:sp>
        <p:nvSpPr>
          <p:cNvPr id="5" name="Footer Placeholder 4">
            <a:extLst>
              <a:ext uri="{FF2B5EF4-FFF2-40B4-BE49-F238E27FC236}">
                <a16:creationId xmlns:a16="http://schemas.microsoft.com/office/drawing/2014/main" id="{66C58003-3E36-C9CF-55F7-5151F89B6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DF45F-2289-8D0B-79DA-F3C4727715A3}"/>
              </a:ext>
            </a:extLst>
          </p:cNvPr>
          <p:cNvSpPr>
            <a:spLocks noGrp="1"/>
          </p:cNvSpPr>
          <p:nvPr>
            <p:ph type="sldNum" sz="quarter" idx="12"/>
          </p:nvPr>
        </p:nvSpPr>
        <p:spPr/>
        <p:txBody>
          <a:bodyPr/>
          <a:lstStyle/>
          <a:p>
            <a:fld id="{848AA8B8-F6E4-9F40-AD5A-A405A4ECC54F}" type="slidenum">
              <a:rPr lang="en-US" smtClean="0"/>
              <a:t>‹#›</a:t>
            </a:fld>
            <a:endParaRPr lang="en-US"/>
          </a:p>
        </p:txBody>
      </p:sp>
    </p:spTree>
    <p:extLst>
      <p:ext uri="{BB962C8B-B14F-4D97-AF65-F5344CB8AC3E}">
        <p14:creationId xmlns:p14="http://schemas.microsoft.com/office/powerpoint/2010/main" val="3431193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88BBA-473B-4F17-6071-974EA04BE6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E3A347-5C1F-D099-2CC1-D614E5A872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B415CC-0A8C-FA39-CA2A-F183931ADB8E}"/>
              </a:ext>
            </a:extLst>
          </p:cNvPr>
          <p:cNvSpPr>
            <a:spLocks noGrp="1"/>
          </p:cNvSpPr>
          <p:nvPr>
            <p:ph type="dt" sz="half" idx="10"/>
          </p:nvPr>
        </p:nvSpPr>
        <p:spPr/>
        <p:txBody>
          <a:bodyPr/>
          <a:lstStyle/>
          <a:p>
            <a:fld id="{04B8706A-4807-9D47-8821-088A217FCFA5}" type="datetimeFigureOut">
              <a:rPr lang="en-US" smtClean="0"/>
              <a:t>11/11/24</a:t>
            </a:fld>
            <a:endParaRPr lang="en-US"/>
          </a:p>
        </p:txBody>
      </p:sp>
      <p:sp>
        <p:nvSpPr>
          <p:cNvPr id="5" name="Footer Placeholder 4">
            <a:extLst>
              <a:ext uri="{FF2B5EF4-FFF2-40B4-BE49-F238E27FC236}">
                <a16:creationId xmlns:a16="http://schemas.microsoft.com/office/drawing/2014/main" id="{DF77CA4B-75CE-F772-C8F8-E5212F41E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69CFE4-9862-F7E8-BD96-BEABD0C9B59C}"/>
              </a:ext>
            </a:extLst>
          </p:cNvPr>
          <p:cNvSpPr>
            <a:spLocks noGrp="1"/>
          </p:cNvSpPr>
          <p:nvPr>
            <p:ph type="sldNum" sz="quarter" idx="12"/>
          </p:nvPr>
        </p:nvSpPr>
        <p:spPr/>
        <p:txBody>
          <a:bodyPr/>
          <a:lstStyle/>
          <a:p>
            <a:fld id="{848AA8B8-F6E4-9F40-AD5A-A405A4ECC54F}" type="slidenum">
              <a:rPr lang="en-US" smtClean="0"/>
              <a:t>‹#›</a:t>
            </a:fld>
            <a:endParaRPr lang="en-US"/>
          </a:p>
        </p:txBody>
      </p:sp>
    </p:spTree>
    <p:extLst>
      <p:ext uri="{BB962C8B-B14F-4D97-AF65-F5344CB8AC3E}">
        <p14:creationId xmlns:p14="http://schemas.microsoft.com/office/powerpoint/2010/main" val="2929305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382CD-9E77-87FC-885E-8133900902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7D3765-F7DA-F552-04FE-7F164215FF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9E8BC9-04F5-953C-B56E-13A7FD0E6E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031B5-93D7-646D-24EF-A49CF3165A1A}"/>
              </a:ext>
            </a:extLst>
          </p:cNvPr>
          <p:cNvSpPr>
            <a:spLocks noGrp="1"/>
          </p:cNvSpPr>
          <p:nvPr>
            <p:ph type="dt" sz="half" idx="10"/>
          </p:nvPr>
        </p:nvSpPr>
        <p:spPr/>
        <p:txBody>
          <a:bodyPr/>
          <a:lstStyle/>
          <a:p>
            <a:fld id="{04B8706A-4807-9D47-8821-088A217FCFA5}" type="datetimeFigureOut">
              <a:rPr lang="en-US" smtClean="0"/>
              <a:t>11/11/24</a:t>
            </a:fld>
            <a:endParaRPr lang="en-US"/>
          </a:p>
        </p:txBody>
      </p:sp>
      <p:sp>
        <p:nvSpPr>
          <p:cNvPr id="6" name="Footer Placeholder 5">
            <a:extLst>
              <a:ext uri="{FF2B5EF4-FFF2-40B4-BE49-F238E27FC236}">
                <a16:creationId xmlns:a16="http://schemas.microsoft.com/office/drawing/2014/main" id="{5D4135B8-1E82-2C26-4160-25A4E8727A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E8AEA3-C246-BFB3-5FC2-1715CD7D5B92}"/>
              </a:ext>
            </a:extLst>
          </p:cNvPr>
          <p:cNvSpPr>
            <a:spLocks noGrp="1"/>
          </p:cNvSpPr>
          <p:nvPr>
            <p:ph type="sldNum" sz="quarter" idx="12"/>
          </p:nvPr>
        </p:nvSpPr>
        <p:spPr/>
        <p:txBody>
          <a:bodyPr/>
          <a:lstStyle/>
          <a:p>
            <a:fld id="{848AA8B8-F6E4-9F40-AD5A-A405A4ECC54F}" type="slidenum">
              <a:rPr lang="en-US" smtClean="0"/>
              <a:t>‹#›</a:t>
            </a:fld>
            <a:endParaRPr lang="en-US"/>
          </a:p>
        </p:txBody>
      </p:sp>
    </p:spTree>
    <p:extLst>
      <p:ext uri="{BB962C8B-B14F-4D97-AF65-F5344CB8AC3E}">
        <p14:creationId xmlns:p14="http://schemas.microsoft.com/office/powerpoint/2010/main" val="3565547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534C-E453-4889-E5D1-C4C1536E06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D83D7E-CA85-A56E-AEAE-7E2C568551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F5BC94-F172-EC97-B75C-DA9555220C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DE057-4D81-D8C2-1CDD-DB73202269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851318-CBF4-F68D-525A-BEAB9B9834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636208-674A-539A-0503-5DC447BE0F48}"/>
              </a:ext>
            </a:extLst>
          </p:cNvPr>
          <p:cNvSpPr>
            <a:spLocks noGrp="1"/>
          </p:cNvSpPr>
          <p:nvPr>
            <p:ph type="dt" sz="half" idx="10"/>
          </p:nvPr>
        </p:nvSpPr>
        <p:spPr/>
        <p:txBody>
          <a:bodyPr/>
          <a:lstStyle/>
          <a:p>
            <a:fld id="{04B8706A-4807-9D47-8821-088A217FCFA5}" type="datetimeFigureOut">
              <a:rPr lang="en-US" smtClean="0"/>
              <a:t>11/11/24</a:t>
            </a:fld>
            <a:endParaRPr lang="en-US"/>
          </a:p>
        </p:txBody>
      </p:sp>
      <p:sp>
        <p:nvSpPr>
          <p:cNvPr id="8" name="Footer Placeholder 7">
            <a:extLst>
              <a:ext uri="{FF2B5EF4-FFF2-40B4-BE49-F238E27FC236}">
                <a16:creationId xmlns:a16="http://schemas.microsoft.com/office/drawing/2014/main" id="{DA5E2D18-F1FA-78A2-7B8E-641B454E5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72B8CC-37FF-6EAD-4BBC-7FA21D217266}"/>
              </a:ext>
            </a:extLst>
          </p:cNvPr>
          <p:cNvSpPr>
            <a:spLocks noGrp="1"/>
          </p:cNvSpPr>
          <p:nvPr>
            <p:ph type="sldNum" sz="quarter" idx="12"/>
          </p:nvPr>
        </p:nvSpPr>
        <p:spPr/>
        <p:txBody>
          <a:bodyPr/>
          <a:lstStyle/>
          <a:p>
            <a:fld id="{848AA8B8-F6E4-9F40-AD5A-A405A4ECC54F}" type="slidenum">
              <a:rPr lang="en-US" smtClean="0"/>
              <a:t>‹#›</a:t>
            </a:fld>
            <a:endParaRPr lang="en-US"/>
          </a:p>
        </p:txBody>
      </p:sp>
    </p:spTree>
    <p:extLst>
      <p:ext uri="{BB962C8B-B14F-4D97-AF65-F5344CB8AC3E}">
        <p14:creationId xmlns:p14="http://schemas.microsoft.com/office/powerpoint/2010/main" val="3469632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D4501-BFB9-CAF0-BEAF-357FEA9EDF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89D77F-43D3-A912-F0B3-244D9192EDEA}"/>
              </a:ext>
            </a:extLst>
          </p:cNvPr>
          <p:cNvSpPr>
            <a:spLocks noGrp="1"/>
          </p:cNvSpPr>
          <p:nvPr>
            <p:ph type="dt" sz="half" idx="10"/>
          </p:nvPr>
        </p:nvSpPr>
        <p:spPr/>
        <p:txBody>
          <a:bodyPr/>
          <a:lstStyle/>
          <a:p>
            <a:fld id="{04B8706A-4807-9D47-8821-088A217FCFA5}" type="datetimeFigureOut">
              <a:rPr lang="en-US" smtClean="0"/>
              <a:t>11/11/24</a:t>
            </a:fld>
            <a:endParaRPr lang="en-US"/>
          </a:p>
        </p:txBody>
      </p:sp>
      <p:sp>
        <p:nvSpPr>
          <p:cNvPr id="4" name="Footer Placeholder 3">
            <a:extLst>
              <a:ext uri="{FF2B5EF4-FFF2-40B4-BE49-F238E27FC236}">
                <a16:creationId xmlns:a16="http://schemas.microsoft.com/office/drawing/2014/main" id="{272DF160-9122-66C8-877A-AEA22DBA8F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C2E15C-474C-F34E-2002-F416AE14C9E0}"/>
              </a:ext>
            </a:extLst>
          </p:cNvPr>
          <p:cNvSpPr>
            <a:spLocks noGrp="1"/>
          </p:cNvSpPr>
          <p:nvPr>
            <p:ph type="sldNum" sz="quarter" idx="12"/>
          </p:nvPr>
        </p:nvSpPr>
        <p:spPr/>
        <p:txBody>
          <a:bodyPr/>
          <a:lstStyle/>
          <a:p>
            <a:fld id="{848AA8B8-F6E4-9F40-AD5A-A405A4ECC54F}" type="slidenum">
              <a:rPr lang="en-US" smtClean="0"/>
              <a:t>‹#›</a:t>
            </a:fld>
            <a:endParaRPr lang="en-US"/>
          </a:p>
        </p:txBody>
      </p:sp>
    </p:spTree>
    <p:extLst>
      <p:ext uri="{BB962C8B-B14F-4D97-AF65-F5344CB8AC3E}">
        <p14:creationId xmlns:p14="http://schemas.microsoft.com/office/powerpoint/2010/main" val="601103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6BC0B1-C836-3169-D96D-7A1B89290701}"/>
              </a:ext>
            </a:extLst>
          </p:cNvPr>
          <p:cNvSpPr>
            <a:spLocks noGrp="1"/>
          </p:cNvSpPr>
          <p:nvPr>
            <p:ph type="dt" sz="half" idx="10"/>
          </p:nvPr>
        </p:nvSpPr>
        <p:spPr/>
        <p:txBody>
          <a:bodyPr/>
          <a:lstStyle/>
          <a:p>
            <a:fld id="{04B8706A-4807-9D47-8821-088A217FCFA5}" type="datetimeFigureOut">
              <a:rPr lang="en-US" smtClean="0"/>
              <a:t>11/11/24</a:t>
            </a:fld>
            <a:endParaRPr lang="en-US"/>
          </a:p>
        </p:txBody>
      </p:sp>
      <p:sp>
        <p:nvSpPr>
          <p:cNvPr id="3" name="Footer Placeholder 2">
            <a:extLst>
              <a:ext uri="{FF2B5EF4-FFF2-40B4-BE49-F238E27FC236}">
                <a16:creationId xmlns:a16="http://schemas.microsoft.com/office/drawing/2014/main" id="{2C1668C3-4789-1B86-90B4-8B310FB171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4EBE9F-64C9-0F09-5DE6-4CA6AB0E76AE}"/>
              </a:ext>
            </a:extLst>
          </p:cNvPr>
          <p:cNvSpPr>
            <a:spLocks noGrp="1"/>
          </p:cNvSpPr>
          <p:nvPr>
            <p:ph type="sldNum" sz="quarter" idx="12"/>
          </p:nvPr>
        </p:nvSpPr>
        <p:spPr/>
        <p:txBody>
          <a:bodyPr/>
          <a:lstStyle/>
          <a:p>
            <a:fld id="{848AA8B8-F6E4-9F40-AD5A-A405A4ECC54F}" type="slidenum">
              <a:rPr lang="en-US" smtClean="0"/>
              <a:t>‹#›</a:t>
            </a:fld>
            <a:endParaRPr lang="en-US"/>
          </a:p>
        </p:txBody>
      </p:sp>
    </p:spTree>
    <p:extLst>
      <p:ext uri="{BB962C8B-B14F-4D97-AF65-F5344CB8AC3E}">
        <p14:creationId xmlns:p14="http://schemas.microsoft.com/office/powerpoint/2010/main" val="1775430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A524A-DCE1-C54E-CC0C-302854660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1D6D1A-E7B9-1ED9-87F6-FC4203B211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44993D-B363-F49A-6D04-F74D3AEBD8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5F86BE-8966-6CC0-FEF5-DAAEF36BBA60}"/>
              </a:ext>
            </a:extLst>
          </p:cNvPr>
          <p:cNvSpPr>
            <a:spLocks noGrp="1"/>
          </p:cNvSpPr>
          <p:nvPr>
            <p:ph type="dt" sz="half" idx="10"/>
          </p:nvPr>
        </p:nvSpPr>
        <p:spPr/>
        <p:txBody>
          <a:bodyPr/>
          <a:lstStyle/>
          <a:p>
            <a:fld id="{04B8706A-4807-9D47-8821-088A217FCFA5}" type="datetimeFigureOut">
              <a:rPr lang="en-US" smtClean="0"/>
              <a:t>11/11/24</a:t>
            </a:fld>
            <a:endParaRPr lang="en-US"/>
          </a:p>
        </p:txBody>
      </p:sp>
      <p:sp>
        <p:nvSpPr>
          <p:cNvPr id="6" name="Footer Placeholder 5">
            <a:extLst>
              <a:ext uri="{FF2B5EF4-FFF2-40B4-BE49-F238E27FC236}">
                <a16:creationId xmlns:a16="http://schemas.microsoft.com/office/drawing/2014/main" id="{7B523D81-4C26-9D42-B85B-181379B8D6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46ED7-181E-7082-FD63-DF583516C4B7}"/>
              </a:ext>
            </a:extLst>
          </p:cNvPr>
          <p:cNvSpPr>
            <a:spLocks noGrp="1"/>
          </p:cNvSpPr>
          <p:nvPr>
            <p:ph type="sldNum" sz="quarter" idx="12"/>
          </p:nvPr>
        </p:nvSpPr>
        <p:spPr/>
        <p:txBody>
          <a:bodyPr/>
          <a:lstStyle/>
          <a:p>
            <a:fld id="{848AA8B8-F6E4-9F40-AD5A-A405A4ECC54F}" type="slidenum">
              <a:rPr lang="en-US" smtClean="0"/>
              <a:t>‹#›</a:t>
            </a:fld>
            <a:endParaRPr lang="en-US"/>
          </a:p>
        </p:txBody>
      </p:sp>
    </p:spTree>
    <p:extLst>
      <p:ext uri="{BB962C8B-B14F-4D97-AF65-F5344CB8AC3E}">
        <p14:creationId xmlns:p14="http://schemas.microsoft.com/office/powerpoint/2010/main" val="60851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D41F7-3870-6862-6FE3-64CD559A3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FEB6E3-6AA4-4E90-0512-226A72BF81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DA9B89-292C-2AD5-46FA-7B073C3DEA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B2A755-B7C7-4D48-4BB0-13E4B3B167D9}"/>
              </a:ext>
            </a:extLst>
          </p:cNvPr>
          <p:cNvSpPr>
            <a:spLocks noGrp="1"/>
          </p:cNvSpPr>
          <p:nvPr>
            <p:ph type="dt" sz="half" idx="10"/>
          </p:nvPr>
        </p:nvSpPr>
        <p:spPr/>
        <p:txBody>
          <a:bodyPr/>
          <a:lstStyle/>
          <a:p>
            <a:fld id="{04B8706A-4807-9D47-8821-088A217FCFA5}" type="datetimeFigureOut">
              <a:rPr lang="en-US" smtClean="0"/>
              <a:t>11/11/24</a:t>
            </a:fld>
            <a:endParaRPr lang="en-US"/>
          </a:p>
        </p:txBody>
      </p:sp>
      <p:sp>
        <p:nvSpPr>
          <p:cNvPr id="6" name="Footer Placeholder 5">
            <a:extLst>
              <a:ext uri="{FF2B5EF4-FFF2-40B4-BE49-F238E27FC236}">
                <a16:creationId xmlns:a16="http://schemas.microsoft.com/office/drawing/2014/main" id="{4E925783-EF80-FD9E-CE03-030BE4944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CC7D2B-ADBB-41E9-A052-0F77806CF554}"/>
              </a:ext>
            </a:extLst>
          </p:cNvPr>
          <p:cNvSpPr>
            <a:spLocks noGrp="1"/>
          </p:cNvSpPr>
          <p:nvPr>
            <p:ph type="sldNum" sz="quarter" idx="12"/>
          </p:nvPr>
        </p:nvSpPr>
        <p:spPr/>
        <p:txBody>
          <a:bodyPr/>
          <a:lstStyle/>
          <a:p>
            <a:fld id="{848AA8B8-F6E4-9F40-AD5A-A405A4ECC54F}" type="slidenum">
              <a:rPr lang="en-US" smtClean="0"/>
              <a:t>‹#›</a:t>
            </a:fld>
            <a:endParaRPr lang="en-US"/>
          </a:p>
        </p:txBody>
      </p:sp>
    </p:spTree>
    <p:extLst>
      <p:ext uri="{BB962C8B-B14F-4D97-AF65-F5344CB8AC3E}">
        <p14:creationId xmlns:p14="http://schemas.microsoft.com/office/powerpoint/2010/main" val="740869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FCD830-BDE3-6CFC-1666-A1765A4FFE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8CE5EF-6E96-2A06-DF9B-A695BE6AD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4ECD1-E127-6190-352A-E44D4D70A1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8706A-4807-9D47-8821-088A217FCFA5}" type="datetimeFigureOut">
              <a:rPr lang="en-US" smtClean="0"/>
              <a:t>11/11/24</a:t>
            </a:fld>
            <a:endParaRPr lang="en-US"/>
          </a:p>
        </p:txBody>
      </p:sp>
      <p:sp>
        <p:nvSpPr>
          <p:cNvPr id="5" name="Footer Placeholder 4">
            <a:extLst>
              <a:ext uri="{FF2B5EF4-FFF2-40B4-BE49-F238E27FC236}">
                <a16:creationId xmlns:a16="http://schemas.microsoft.com/office/drawing/2014/main" id="{1A62043B-0636-3CD9-1991-E2A98B3BF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3643E8-6F4D-8DDB-2876-9CDE8DB965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8AA8B8-F6E4-9F40-AD5A-A405A4ECC54F}" type="slidenum">
              <a:rPr lang="en-US" smtClean="0"/>
              <a:t>‹#›</a:t>
            </a:fld>
            <a:endParaRPr lang="en-US"/>
          </a:p>
        </p:txBody>
      </p:sp>
    </p:spTree>
    <p:extLst>
      <p:ext uri="{BB962C8B-B14F-4D97-AF65-F5344CB8AC3E}">
        <p14:creationId xmlns:p14="http://schemas.microsoft.com/office/powerpoint/2010/main" val="3841231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9.png"/><Relationship Id="rId2" Type="http://schemas.openxmlformats.org/officeDocument/2006/relationships/notesSlide" Target="../notesSlides/notesSlide20.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customXml" Target="../ink/ink4.xml"/><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customXml" Target="../ink/ink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notesSlide" Target="../notesSlides/notesSlide28.xml"/><Relationship Id="rId9" Type="http://schemas.openxmlformats.org/officeDocument/2006/relationships/customXml" Target="../ink/ink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data.oceannetworks.ca/SeaTube?resourceTypeId=1000&amp;resourceId=22779&amp;diveId=145&amp;time=2010-09-29T20:52:25.000Z"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5.png"/><Relationship Id="rId4" Type="http://schemas.openxmlformats.org/officeDocument/2006/relationships/customXml" Target="../ink/ink1.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5EF12-8A05-E413-6C4F-97F373DDE1A1}"/>
              </a:ext>
            </a:extLst>
          </p:cNvPr>
          <p:cNvPicPr>
            <a:picLocks noChangeAspect="1"/>
          </p:cNvPicPr>
          <p:nvPr/>
        </p:nvPicPr>
        <p:blipFill rotWithShape="1">
          <a:blip r:embed="rId3"/>
          <a:srcRect b="10312"/>
          <a:stretch/>
        </p:blipFill>
        <p:spPr>
          <a:xfrm>
            <a:off x="3174" y="0"/>
            <a:ext cx="12185651" cy="6858000"/>
          </a:xfrm>
          <a:prstGeom prst="rect">
            <a:avLst/>
          </a:prstGeom>
        </p:spPr>
      </p:pic>
      <p:sp>
        <p:nvSpPr>
          <p:cNvPr id="4" name="TextBox 3">
            <a:extLst>
              <a:ext uri="{FF2B5EF4-FFF2-40B4-BE49-F238E27FC236}">
                <a16:creationId xmlns:a16="http://schemas.microsoft.com/office/drawing/2014/main" id="{0B214E29-D8D5-543A-C3B1-C48E726A2C35}"/>
              </a:ext>
            </a:extLst>
          </p:cNvPr>
          <p:cNvSpPr txBox="1"/>
          <p:nvPr/>
        </p:nvSpPr>
        <p:spPr>
          <a:xfrm>
            <a:off x="424069" y="636104"/>
            <a:ext cx="6798366" cy="5016758"/>
          </a:xfrm>
          <a:prstGeom prst="rect">
            <a:avLst/>
          </a:prstGeom>
          <a:noFill/>
        </p:spPr>
        <p:txBody>
          <a:bodyPr wrap="square" rtlCol="0">
            <a:spAutoFit/>
          </a:bodyPr>
          <a:lstStyle/>
          <a:p>
            <a:r>
              <a:rPr lang="en-US" sz="6000" dirty="0">
                <a:solidFill>
                  <a:schemeClr val="bg1"/>
                </a:solidFill>
              </a:rPr>
              <a:t>Changes in Venting and </a:t>
            </a:r>
          </a:p>
          <a:p>
            <a:r>
              <a:rPr lang="en-US" sz="6000" dirty="0">
                <a:solidFill>
                  <a:schemeClr val="bg1"/>
                </a:solidFill>
              </a:rPr>
              <a:t>Chimney Structures:</a:t>
            </a:r>
          </a:p>
          <a:p>
            <a:r>
              <a:rPr lang="en-US" sz="6000" dirty="0">
                <a:solidFill>
                  <a:schemeClr val="bg1"/>
                </a:solidFill>
              </a:rPr>
              <a:t>Growth and Collapse</a:t>
            </a:r>
            <a:r>
              <a:rPr lang="en-US" sz="3600" dirty="0">
                <a:solidFill>
                  <a:schemeClr val="bg1"/>
                </a:solidFill>
              </a:rPr>
              <a:t> </a:t>
            </a:r>
          </a:p>
          <a:p>
            <a:endParaRPr lang="en-US" sz="2400" dirty="0">
              <a:solidFill>
                <a:schemeClr val="bg1"/>
              </a:solidFill>
            </a:endParaRPr>
          </a:p>
          <a:p>
            <a:pPr algn="ctr"/>
            <a:r>
              <a:rPr lang="en-US" sz="4400" dirty="0">
                <a:solidFill>
                  <a:schemeClr val="bg1"/>
                </a:solidFill>
              </a:rPr>
              <a:t>Steve Mihaly</a:t>
            </a:r>
          </a:p>
        </p:txBody>
      </p:sp>
    </p:spTree>
    <p:extLst>
      <p:ext uri="{BB962C8B-B14F-4D97-AF65-F5344CB8AC3E}">
        <p14:creationId xmlns:p14="http://schemas.microsoft.com/office/powerpoint/2010/main" val="2881252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2013</a:t>
            </a:r>
            <a:endParaRPr lang="en-US" sz="3200" dirty="0">
              <a:solidFill>
                <a:schemeClr val="accent1">
                  <a:lumMod val="75000"/>
                </a:schemeClr>
              </a:solidFill>
            </a:endParaRPr>
          </a:p>
        </p:txBody>
      </p:sp>
      <p:pic>
        <p:nvPicPr>
          <p:cNvPr id="3" name="Content Placeholder 3">
            <a:extLst>
              <a:ext uri="{FF2B5EF4-FFF2-40B4-BE49-F238E27FC236}">
                <a16:creationId xmlns:a16="http://schemas.microsoft.com/office/drawing/2014/main" id="{825FE3F2-E79A-FBBF-2C13-B2D7E9134C23}"/>
              </a:ext>
            </a:extLst>
          </p:cNvPr>
          <p:cNvPicPr>
            <a:picLocks noChangeAspect="1"/>
          </p:cNvPicPr>
          <p:nvPr/>
        </p:nvPicPr>
        <p:blipFill>
          <a:blip r:embed="rId3"/>
          <a:stretch>
            <a:fillRect/>
          </a:stretch>
        </p:blipFill>
        <p:spPr>
          <a:xfrm>
            <a:off x="4510266" y="1481069"/>
            <a:ext cx="7734743" cy="4351338"/>
          </a:xfrm>
          <a:prstGeom prst="rect">
            <a:avLst/>
          </a:prstGeom>
        </p:spPr>
      </p:pic>
      <p:pic>
        <p:nvPicPr>
          <p:cNvPr id="4" name="Picture 3">
            <a:extLst>
              <a:ext uri="{FF2B5EF4-FFF2-40B4-BE49-F238E27FC236}">
                <a16:creationId xmlns:a16="http://schemas.microsoft.com/office/drawing/2014/main" id="{77D23D39-6B62-0911-9298-6239D83971DE}"/>
              </a:ext>
            </a:extLst>
          </p:cNvPr>
          <p:cNvPicPr>
            <a:picLocks noChangeAspect="1"/>
          </p:cNvPicPr>
          <p:nvPr/>
        </p:nvPicPr>
        <p:blipFill rotWithShape="1">
          <a:blip r:embed="rId4"/>
          <a:srcRect l="5499" t="10727" r="5328" b="12433"/>
          <a:stretch/>
        </p:blipFill>
        <p:spPr>
          <a:xfrm>
            <a:off x="-477083" y="1353172"/>
            <a:ext cx="6930887" cy="4479235"/>
          </a:xfrm>
          <a:prstGeom prst="rect">
            <a:avLst/>
          </a:prstGeom>
        </p:spPr>
      </p:pic>
      <p:pic>
        <p:nvPicPr>
          <p:cNvPr id="5" name="Content Placeholder 3">
            <a:extLst>
              <a:ext uri="{FF2B5EF4-FFF2-40B4-BE49-F238E27FC236}">
                <a16:creationId xmlns:a16="http://schemas.microsoft.com/office/drawing/2014/main" id="{D37C3D28-1042-AE5D-AE12-155CEBB1A6A8}"/>
              </a:ext>
            </a:extLst>
          </p:cNvPr>
          <p:cNvPicPr>
            <a:picLocks noChangeAspect="1"/>
          </p:cNvPicPr>
          <p:nvPr/>
        </p:nvPicPr>
        <p:blipFill>
          <a:blip r:embed="rId5"/>
          <a:stretch>
            <a:fillRect/>
          </a:stretch>
        </p:blipFill>
        <p:spPr>
          <a:xfrm>
            <a:off x="2228628" y="1825625"/>
            <a:ext cx="7734743" cy="4351338"/>
          </a:xfrm>
          <a:prstGeom prst="rect">
            <a:avLst/>
          </a:prstGeom>
        </p:spPr>
      </p:pic>
      <p:pic>
        <p:nvPicPr>
          <p:cNvPr id="7" name="Picture 6">
            <a:extLst>
              <a:ext uri="{FF2B5EF4-FFF2-40B4-BE49-F238E27FC236}">
                <a16:creationId xmlns:a16="http://schemas.microsoft.com/office/drawing/2014/main" id="{8754B3C1-A68C-F92F-1FB4-044836E0AE86}"/>
              </a:ext>
            </a:extLst>
          </p:cNvPr>
          <p:cNvPicPr>
            <a:picLocks noChangeAspect="1"/>
          </p:cNvPicPr>
          <p:nvPr/>
        </p:nvPicPr>
        <p:blipFill>
          <a:blip r:embed="rId6"/>
          <a:stretch>
            <a:fillRect/>
          </a:stretch>
        </p:blipFill>
        <p:spPr>
          <a:xfrm>
            <a:off x="3972339" y="1476011"/>
            <a:ext cx="7772400" cy="4343144"/>
          </a:xfrm>
          <a:prstGeom prst="rect">
            <a:avLst/>
          </a:prstGeom>
        </p:spPr>
      </p:pic>
    </p:spTree>
    <p:extLst>
      <p:ext uri="{BB962C8B-B14F-4D97-AF65-F5344CB8AC3E}">
        <p14:creationId xmlns:p14="http://schemas.microsoft.com/office/powerpoint/2010/main" val="2927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2014</a:t>
            </a:r>
            <a:endParaRPr lang="en-US" sz="3200" dirty="0">
              <a:solidFill>
                <a:schemeClr val="accent1">
                  <a:lumMod val="75000"/>
                </a:schemeClr>
              </a:solidFill>
            </a:endParaRPr>
          </a:p>
        </p:txBody>
      </p:sp>
      <p:pic>
        <p:nvPicPr>
          <p:cNvPr id="3" name="Content Placeholder 3">
            <a:extLst>
              <a:ext uri="{FF2B5EF4-FFF2-40B4-BE49-F238E27FC236}">
                <a16:creationId xmlns:a16="http://schemas.microsoft.com/office/drawing/2014/main" id="{825FE3F2-E79A-FBBF-2C13-B2D7E9134C23}"/>
              </a:ext>
            </a:extLst>
          </p:cNvPr>
          <p:cNvPicPr>
            <a:picLocks noChangeAspect="1"/>
          </p:cNvPicPr>
          <p:nvPr/>
        </p:nvPicPr>
        <p:blipFill>
          <a:blip r:embed="rId3"/>
          <a:stretch>
            <a:fillRect/>
          </a:stretch>
        </p:blipFill>
        <p:spPr>
          <a:xfrm>
            <a:off x="4510266" y="1481069"/>
            <a:ext cx="7734743" cy="4351338"/>
          </a:xfrm>
          <a:prstGeom prst="rect">
            <a:avLst/>
          </a:prstGeom>
        </p:spPr>
      </p:pic>
      <p:pic>
        <p:nvPicPr>
          <p:cNvPr id="4" name="Picture 3">
            <a:extLst>
              <a:ext uri="{FF2B5EF4-FFF2-40B4-BE49-F238E27FC236}">
                <a16:creationId xmlns:a16="http://schemas.microsoft.com/office/drawing/2014/main" id="{77D23D39-6B62-0911-9298-6239D83971DE}"/>
              </a:ext>
            </a:extLst>
          </p:cNvPr>
          <p:cNvPicPr>
            <a:picLocks noChangeAspect="1"/>
          </p:cNvPicPr>
          <p:nvPr/>
        </p:nvPicPr>
        <p:blipFill rotWithShape="1">
          <a:blip r:embed="rId4"/>
          <a:srcRect l="5499" t="10727" r="5328" b="12433"/>
          <a:stretch/>
        </p:blipFill>
        <p:spPr>
          <a:xfrm>
            <a:off x="-477083" y="1353172"/>
            <a:ext cx="6930887" cy="4479235"/>
          </a:xfrm>
          <a:prstGeom prst="rect">
            <a:avLst/>
          </a:prstGeom>
        </p:spPr>
      </p:pic>
      <p:pic>
        <p:nvPicPr>
          <p:cNvPr id="5" name="Content Placeholder 3">
            <a:extLst>
              <a:ext uri="{FF2B5EF4-FFF2-40B4-BE49-F238E27FC236}">
                <a16:creationId xmlns:a16="http://schemas.microsoft.com/office/drawing/2014/main" id="{D37C3D28-1042-AE5D-AE12-155CEBB1A6A8}"/>
              </a:ext>
            </a:extLst>
          </p:cNvPr>
          <p:cNvPicPr>
            <a:picLocks noChangeAspect="1"/>
          </p:cNvPicPr>
          <p:nvPr/>
        </p:nvPicPr>
        <p:blipFill>
          <a:blip r:embed="rId5"/>
          <a:stretch>
            <a:fillRect/>
          </a:stretch>
        </p:blipFill>
        <p:spPr>
          <a:xfrm>
            <a:off x="2228628" y="1825625"/>
            <a:ext cx="7734743" cy="4351338"/>
          </a:xfrm>
          <a:prstGeom prst="rect">
            <a:avLst/>
          </a:prstGeom>
        </p:spPr>
      </p:pic>
      <p:pic>
        <p:nvPicPr>
          <p:cNvPr id="7" name="Picture 6">
            <a:extLst>
              <a:ext uri="{FF2B5EF4-FFF2-40B4-BE49-F238E27FC236}">
                <a16:creationId xmlns:a16="http://schemas.microsoft.com/office/drawing/2014/main" id="{8754B3C1-A68C-F92F-1FB4-044836E0AE86}"/>
              </a:ext>
            </a:extLst>
          </p:cNvPr>
          <p:cNvPicPr>
            <a:picLocks noChangeAspect="1"/>
          </p:cNvPicPr>
          <p:nvPr/>
        </p:nvPicPr>
        <p:blipFill>
          <a:blip r:embed="rId6"/>
          <a:stretch>
            <a:fillRect/>
          </a:stretch>
        </p:blipFill>
        <p:spPr>
          <a:xfrm>
            <a:off x="3972339" y="1476011"/>
            <a:ext cx="7772400" cy="4343144"/>
          </a:xfrm>
          <a:prstGeom prst="rect">
            <a:avLst/>
          </a:prstGeom>
        </p:spPr>
      </p:pic>
      <p:pic>
        <p:nvPicPr>
          <p:cNvPr id="6" name="Content Placeholder 3">
            <a:extLst>
              <a:ext uri="{FF2B5EF4-FFF2-40B4-BE49-F238E27FC236}">
                <a16:creationId xmlns:a16="http://schemas.microsoft.com/office/drawing/2014/main" id="{F172B154-AFD8-E424-31D4-053F147E51DB}"/>
              </a:ext>
            </a:extLst>
          </p:cNvPr>
          <p:cNvPicPr>
            <a:picLocks noChangeAspect="1"/>
          </p:cNvPicPr>
          <p:nvPr/>
        </p:nvPicPr>
        <p:blipFill>
          <a:blip r:embed="rId7"/>
          <a:stretch>
            <a:fillRect/>
          </a:stretch>
        </p:blipFill>
        <p:spPr>
          <a:xfrm>
            <a:off x="2190387" y="1825625"/>
            <a:ext cx="7811225" cy="4351338"/>
          </a:xfrm>
          <a:prstGeom prst="rect">
            <a:avLst/>
          </a:prstGeom>
        </p:spPr>
      </p:pic>
    </p:spTree>
    <p:extLst>
      <p:ext uri="{BB962C8B-B14F-4D97-AF65-F5344CB8AC3E}">
        <p14:creationId xmlns:p14="http://schemas.microsoft.com/office/powerpoint/2010/main" val="135982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2015</a:t>
            </a:r>
            <a:endParaRPr lang="en-US" sz="3200" dirty="0">
              <a:solidFill>
                <a:schemeClr val="accent1">
                  <a:lumMod val="75000"/>
                </a:schemeClr>
              </a:solidFill>
            </a:endParaRPr>
          </a:p>
        </p:txBody>
      </p:sp>
      <p:pic>
        <p:nvPicPr>
          <p:cNvPr id="3" name="Content Placeholder 3">
            <a:extLst>
              <a:ext uri="{FF2B5EF4-FFF2-40B4-BE49-F238E27FC236}">
                <a16:creationId xmlns:a16="http://schemas.microsoft.com/office/drawing/2014/main" id="{825FE3F2-E79A-FBBF-2C13-B2D7E9134C23}"/>
              </a:ext>
            </a:extLst>
          </p:cNvPr>
          <p:cNvPicPr>
            <a:picLocks noChangeAspect="1"/>
          </p:cNvPicPr>
          <p:nvPr/>
        </p:nvPicPr>
        <p:blipFill>
          <a:blip r:embed="rId3"/>
          <a:stretch>
            <a:fillRect/>
          </a:stretch>
        </p:blipFill>
        <p:spPr>
          <a:xfrm>
            <a:off x="4510266" y="1481069"/>
            <a:ext cx="7734743" cy="4351338"/>
          </a:xfrm>
          <a:prstGeom prst="rect">
            <a:avLst/>
          </a:prstGeom>
        </p:spPr>
      </p:pic>
      <p:pic>
        <p:nvPicPr>
          <p:cNvPr id="4" name="Picture 3">
            <a:extLst>
              <a:ext uri="{FF2B5EF4-FFF2-40B4-BE49-F238E27FC236}">
                <a16:creationId xmlns:a16="http://schemas.microsoft.com/office/drawing/2014/main" id="{77D23D39-6B62-0911-9298-6239D83971DE}"/>
              </a:ext>
            </a:extLst>
          </p:cNvPr>
          <p:cNvPicPr>
            <a:picLocks noChangeAspect="1"/>
          </p:cNvPicPr>
          <p:nvPr/>
        </p:nvPicPr>
        <p:blipFill rotWithShape="1">
          <a:blip r:embed="rId4"/>
          <a:srcRect l="5499" t="10727" r="5328" b="12433"/>
          <a:stretch/>
        </p:blipFill>
        <p:spPr>
          <a:xfrm>
            <a:off x="-477083" y="1353172"/>
            <a:ext cx="6930887" cy="4479235"/>
          </a:xfrm>
          <a:prstGeom prst="rect">
            <a:avLst/>
          </a:prstGeom>
        </p:spPr>
      </p:pic>
      <p:pic>
        <p:nvPicPr>
          <p:cNvPr id="5" name="Content Placeholder 3">
            <a:extLst>
              <a:ext uri="{FF2B5EF4-FFF2-40B4-BE49-F238E27FC236}">
                <a16:creationId xmlns:a16="http://schemas.microsoft.com/office/drawing/2014/main" id="{D37C3D28-1042-AE5D-AE12-155CEBB1A6A8}"/>
              </a:ext>
            </a:extLst>
          </p:cNvPr>
          <p:cNvPicPr>
            <a:picLocks noChangeAspect="1"/>
          </p:cNvPicPr>
          <p:nvPr/>
        </p:nvPicPr>
        <p:blipFill>
          <a:blip r:embed="rId5"/>
          <a:stretch>
            <a:fillRect/>
          </a:stretch>
        </p:blipFill>
        <p:spPr>
          <a:xfrm>
            <a:off x="2228628" y="1825625"/>
            <a:ext cx="7734743" cy="4351338"/>
          </a:xfrm>
          <a:prstGeom prst="rect">
            <a:avLst/>
          </a:prstGeom>
        </p:spPr>
      </p:pic>
      <p:pic>
        <p:nvPicPr>
          <p:cNvPr id="7" name="Picture 6">
            <a:extLst>
              <a:ext uri="{FF2B5EF4-FFF2-40B4-BE49-F238E27FC236}">
                <a16:creationId xmlns:a16="http://schemas.microsoft.com/office/drawing/2014/main" id="{8754B3C1-A68C-F92F-1FB4-044836E0AE86}"/>
              </a:ext>
            </a:extLst>
          </p:cNvPr>
          <p:cNvPicPr>
            <a:picLocks noChangeAspect="1"/>
          </p:cNvPicPr>
          <p:nvPr/>
        </p:nvPicPr>
        <p:blipFill>
          <a:blip r:embed="rId6"/>
          <a:stretch>
            <a:fillRect/>
          </a:stretch>
        </p:blipFill>
        <p:spPr>
          <a:xfrm>
            <a:off x="3972339" y="1476011"/>
            <a:ext cx="7772400" cy="4343144"/>
          </a:xfrm>
          <a:prstGeom prst="rect">
            <a:avLst/>
          </a:prstGeom>
        </p:spPr>
      </p:pic>
      <p:pic>
        <p:nvPicPr>
          <p:cNvPr id="6" name="Content Placeholder 3">
            <a:extLst>
              <a:ext uri="{FF2B5EF4-FFF2-40B4-BE49-F238E27FC236}">
                <a16:creationId xmlns:a16="http://schemas.microsoft.com/office/drawing/2014/main" id="{F172B154-AFD8-E424-31D4-053F147E51DB}"/>
              </a:ext>
            </a:extLst>
          </p:cNvPr>
          <p:cNvPicPr>
            <a:picLocks noChangeAspect="1"/>
          </p:cNvPicPr>
          <p:nvPr/>
        </p:nvPicPr>
        <p:blipFill>
          <a:blip r:embed="rId7"/>
          <a:stretch>
            <a:fillRect/>
          </a:stretch>
        </p:blipFill>
        <p:spPr>
          <a:xfrm>
            <a:off x="2190387" y="1825625"/>
            <a:ext cx="7811225" cy="4351338"/>
          </a:xfrm>
          <a:prstGeom prst="rect">
            <a:avLst/>
          </a:prstGeom>
        </p:spPr>
      </p:pic>
      <p:pic>
        <p:nvPicPr>
          <p:cNvPr id="8" name="Content Placeholder 3">
            <a:extLst>
              <a:ext uri="{FF2B5EF4-FFF2-40B4-BE49-F238E27FC236}">
                <a16:creationId xmlns:a16="http://schemas.microsoft.com/office/drawing/2014/main" id="{201D8A2E-75A5-D444-88C9-DC53D37E52AD}"/>
              </a:ext>
            </a:extLst>
          </p:cNvPr>
          <p:cNvPicPr>
            <a:picLocks noChangeAspect="1"/>
          </p:cNvPicPr>
          <p:nvPr/>
        </p:nvPicPr>
        <p:blipFill>
          <a:blip r:embed="rId8"/>
          <a:stretch>
            <a:fillRect/>
          </a:stretch>
        </p:blipFill>
        <p:spPr>
          <a:xfrm>
            <a:off x="2150371" y="1825625"/>
            <a:ext cx="7891258" cy="4351338"/>
          </a:xfrm>
          <a:prstGeom prst="rect">
            <a:avLst/>
          </a:prstGeom>
        </p:spPr>
      </p:pic>
    </p:spTree>
    <p:extLst>
      <p:ext uri="{BB962C8B-B14F-4D97-AF65-F5344CB8AC3E}">
        <p14:creationId xmlns:p14="http://schemas.microsoft.com/office/powerpoint/2010/main" val="2357716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2017</a:t>
            </a:r>
            <a:endParaRPr lang="en-US" sz="3200" dirty="0">
              <a:solidFill>
                <a:schemeClr val="accent1">
                  <a:lumMod val="75000"/>
                </a:schemeClr>
              </a:solidFill>
            </a:endParaRPr>
          </a:p>
        </p:txBody>
      </p:sp>
      <p:pic>
        <p:nvPicPr>
          <p:cNvPr id="3" name="Content Placeholder 3">
            <a:extLst>
              <a:ext uri="{FF2B5EF4-FFF2-40B4-BE49-F238E27FC236}">
                <a16:creationId xmlns:a16="http://schemas.microsoft.com/office/drawing/2014/main" id="{825FE3F2-E79A-FBBF-2C13-B2D7E9134C23}"/>
              </a:ext>
            </a:extLst>
          </p:cNvPr>
          <p:cNvPicPr>
            <a:picLocks noChangeAspect="1"/>
          </p:cNvPicPr>
          <p:nvPr/>
        </p:nvPicPr>
        <p:blipFill>
          <a:blip r:embed="rId3"/>
          <a:stretch>
            <a:fillRect/>
          </a:stretch>
        </p:blipFill>
        <p:spPr>
          <a:xfrm>
            <a:off x="4510266" y="1481069"/>
            <a:ext cx="7734743" cy="4351338"/>
          </a:xfrm>
          <a:prstGeom prst="rect">
            <a:avLst/>
          </a:prstGeom>
        </p:spPr>
      </p:pic>
      <p:pic>
        <p:nvPicPr>
          <p:cNvPr id="4" name="Picture 3">
            <a:extLst>
              <a:ext uri="{FF2B5EF4-FFF2-40B4-BE49-F238E27FC236}">
                <a16:creationId xmlns:a16="http://schemas.microsoft.com/office/drawing/2014/main" id="{77D23D39-6B62-0911-9298-6239D83971DE}"/>
              </a:ext>
            </a:extLst>
          </p:cNvPr>
          <p:cNvPicPr>
            <a:picLocks noChangeAspect="1"/>
          </p:cNvPicPr>
          <p:nvPr/>
        </p:nvPicPr>
        <p:blipFill rotWithShape="1">
          <a:blip r:embed="rId4"/>
          <a:srcRect l="5499" t="10727" r="5328" b="12433"/>
          <a:stretch/>
        </p:blipFill>
        <p:spPr>
          <a:xfrm>
            <a:off x="-477083" y="1353172"/>
            <a:ext cx="6930887" cy="4479235"/>
          </a:xfrm>
          <a:prstGeom prst="rect">
            <a:avLst/>
          </a:prstGeom>
        </p:spPr>
      </p:pic>
      <p:pic>
        <p:nvPicPr>
          <p:cNvPr id="5" name="Content Placeholder 3">
            <a:extLst>
              <a:ext uri="{FF2B5EF4-FFF2-40B4-BE49-F238E27FC236}">
                <a16:creationId xmlns:a16="http://schemas.microsoft.com/office/drawing/2014/main" id="{D37C3D28-1042-AE5D-AE12-155CEBB1A6A8}"/>
              </a:ext>
            </a:extLst>
          </p:cNvPr>
          <p:cNvPicPr>
            <a:picLocks noChangeAspect="1"/>
          </p:cNvPicPr>
          <p:nvPr/>
        </p:nvPicPr>
        <p:blipFill>
          <a:blip r:embed="rId5"/>
          <a:stretch>
            <a:fillRect/>
          </a:stretch>
        </p:blipFill>
        <p:spPr>
          <a:xfrm>
            <a:off x="2228628" y="1825625"/>
            <a:ext cx="7734743" cy="4351338"/>
          </a:xfrm>
          <a:prstGeom prst="rect">
            <a:avLst/>
          </a:prstGeom>
        </p:spPr>
      </p:pic>
      <p:pic>
        <p:nvPicPr>
          <p:cNvPr id="7" name="Picture 6">
            <a:extLst>
              <a:ext uri="{FF2B5EF4-FFF2-40B4-BE49-F238E27FC236}">
                <a16:creationId xmlns:a16="http://schemas.microsoft.com/office/drawing/2014/main" id="{8754B3C1-A68C-F92F-1FB4-044836E0AE86}"/>
              </a:ext>
            </a:extLst>
          </p:cNvPr>
          <p:cNvPicPr>
            <a:picLocks noChangeAspect="1"/>
          </p:cNvPicPr>
          <p:nvPr/>
        </p:nvPicPr>
        <p:blipFill>
          <a:blip r:embed="rId6"/>
          <a:stretch>
            <a:fillRect/>
          </a:stretch>
        </p:blipFill>
        <p:spPr>
          <a:xfrm>
            <a:off x="3972339" y="1476011"/>
            <a:ext cx="7772400" cy="4343144"/>
          </a:xfrm>
          <a:prstGeom prst="rect">
            <a:avLst/>
          </a:prstGeom>
        </p:spPr>
      </p:pic>
      <p:pic>
        <p:nvPicPr>
          <p:cNvPr id="6" name="Content Placeholder 3">
            <a:extLst>
              <a:ext uri="{FF2B5EF4-FFF2-40B4-BE49-F238E27FC236}">
                <a16:creationId xmlns:a16="http://schemas.microsoft.com/office/drawing/2014/main" id="{F172B154-AFD8-E424-31D4-053F147E51DB}"/>
              </a:ext>
            </a:extLst>
          </p:cNvPr>
          <p:cNvPicPr>
            <a:picLocks noChangeAspect="1"/>
          </p:cNvPicPr>
          <p:nvPr/>
        </p:nvPicPr>
        <p:blipFill>
          <a:blip r:embed="rId7"/>
          <a:stretch>
            <a:fillRect/>
          </a:stretch>
        </p:blipFill>
        <p:spPr>
          <a:xfrm>
            <a:off x="2190387" y="1825625"/>
            <a:ext cx="7811225" cy="4351338"/>
          </a:xfrm>
          <a:prstGeom prst="rect">
            <a:avLst/>
          </a:prstGeom>
        </p:spPr>
      </p:pic>
      <p:pic>
        <p:nvPicPr>
          <p:cNvPr id="8" name="Content Placeholder 3">
            <a:extLst>
              <a:ext uri="{FF2B5EF4-FFF2-40B4-BE49-F238E27FC236}">
                <a16:creationId xmlns:a16="http://schemas.microsoft.com/office/drawing/2014/main" id="{201D8A2E-75A5-D444-88C9-DC53D37E52AD}"/>
              </a:ext>
            </a:extLst>
          </p:cNvPr>
          <p:cNvPicPr>
            <a:picLocks noChangeAspect="1"/>
          </p:cNvPicPr>
          <p:nvPr/>
        </p:nvPicPr>
        <p:blipFill>
          <a:blip r:embed="rId8"/>
          <a:stretch>
            <a:fillRect/>
          </a:stretch>
        </p:blipFill>
        <p:spPr>
          <a:xfrm>
            <a:off x="2150371" y="1825625"/>
            <a:ext cx="7891258" cy="4351338"/>
          </a:xfrm>
          <a:prstGeom prst="rect">
            <a:avLst/>
          </a:prstGeom>
        </p:spPr>
      </p:pic>
      <p:pic>
        <p:nvPicPr>
          <p:cNvPr id="10" name="Picture 9">
            <a:extLst>
              <a:ext uri="{FF2B5EF4-FFF2-40B4-BE49-F238E27FC236}">
                <a16:creationId xmlns:a16="http://schemas.microsoft.com/office/drawing/2014/main" id="{29CC1AC5-5EF0-E7FA-C827-A449FB27E934}"/>
              </a:ext>
            </a:extLst>
          </p:cNvPr>
          <p:cNvPicPr>
            <a:picLocks noChangeAspect="1"/>
          </p:cNvPicPr>
          <p:nvPr/>
        </p:nvPicPr>
        <p:blipFill>
          <a:blip r:embed="rId9"/>
          <a:stretch>
            <a:fillRect/>
          </a:stretch>
        </p:blipFill>
        <p:spPr>
          <a:xfrm>
            <a:off x="2209800" y="1126528"/>
            <a:ext cx="7772400" cy="4604944"/>
          </a:xfrm>
          <a:prstGeom prst="rect">
            <a:avLst/>
          </a:prstGeom>
        </p:spPr>
      </p:pic>
    </p:spTree>
    <p:extLst>
      <p:ext uri="{BB962C8B-B14F-4D97-AF65-F5344CB8AC3E}">
        <p14:creationId xmlns:p14="http://schemas.microsoft.com/office/powerpoint/2010/main" val="3425405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2018</a:t>
            </a:r>
            <a:endParaRPr lang="en-US" sz="3200" dirty="0">
              <a:solidFill>
                <a:schemeClr val="accent1">
                  <a:lumMod val="75000"/>
                </a:schemeClr>
              </a:solidFill>
            </a:endParaRPr>
          </a:p>
        </p:txBody>
      </p:sp>
      <p:pic>
        <p:nvPicPr>
          <p:cNvPr id="3" name="Content Placeholder 3">
            <a:extLst>
              <a:ext uri="{FF2B5EF4-FFF2-40B4-BE49-F238E27FC236}">
                <a16:creationId xmlns:a16="http://schemas.microsoft.com/office/drawing/2014/main" id="{825FE3F2-E79A-FBBF-2C13-B2D7E9134C23}"/>
              </a:ext>
            </a:extLst>
          </p:cNvPr>
          <p:cNvPicPr>
            <a:picLocks noChangeAspect="1"/>
          </p:cNvPicPr>
          <p:nvPr/>
        </p:nvPicPr>
        <p:blipFill>
          <a:blip r:embed="rId3"/>
          <a:stretch>
            <a:fillRect/>
          </a:stretch>
        </p:blipFill>
        <p:spPr>
          <a:xfrm>
            <a:off x="4510266" y="1481069"/>
            <a:ext cx="7734743" cy="4351338"/>
          </a:xfrm>
          <a:prstGeom prst="rect">
            <a:avLst/>
          </a:prstGeom>
        </p:spPr>
      </p:pic>
      <p:pic>
        <p:nvPicPr>
          <p:cNvPr id="4" name="Picture 3">
            <a:extLst>
              <a:ext uri="{FF2B5EF4-FFF2-40B4-BE49-F238E27FC236}">
                <a16:creationId xmlns:a16="http://schemas.microsoft.com/office/drawing/2014/main" id="{77D23D39-6B62-0911-9298-6239D83971DE}"/>
              </a:ext>
            </a:extLst>
          </p:cNvPr>
          <p:cNvPicPr>
            <a:picLocks noChangeAspect="1"/>
          </p:cNvPicPr>
          <p:nvPr/>
        </p:nvPicPr>
        <p:blipFill rotWithShape="1">
          <a:blip r:embed="rId4"/>
          <a:srcRect l="5499" t="10727" r="5328" b="12433"/>
          <a:stretch/>
        </p:blipFill>
        <p:spPr>
          <a:xfrm>
            <a:off x="-477083" y="1353172"/>
            <a:ext cx="6930887" cy="4479235"/>
          </a:xfrm>
          <a:prstGeom prst="rect">
            <a:avLst/>
          </a:prstGeom>
        </p:spPr>
      </p:pic>
      <p:pic>
        <p:nvPicPr>
          <p:cNvPr id="5" name="Content Placeholder 3">
            <a:extLst>
              <a:ext uri="{FF2B5EF4-FFF2-40B4-BE49-F238E27FC236}">
                <a16:creationId xmlns:a16="http://schemas.microsoft.com/office/drawing/2014/main" id="{D37C3D28-1042-AE5D-AE12-155CEBB1A6A8}"/>
              </a:ext>
            </a:extLst>
          </p:cNvPr>
          <p:cNvPicPr>
            <a:picLocks noChangeAspect="1"/>
          </p:cNvPicPr>
          <p:nvPr/>
        </p:nvPicPr>
        <p:blipFill>
          <a:blip r:embed="rId5"/>
          <a:stretch>
            <a:fillRect/>
          </a:stretch>
        </p:blipFill>
        <p:spPr>
          <a:xfrm>
            <a:off x="2228628" y="1825625"/>
            <a:ext cx="7734743" cy="4351338"/>
          </a:xfrm>
          <a:prstGeom prst="rect">
            <a:avLst/>
          </a:prstGeom>
        </p:spPr>
      </p:pic>
      <p:pic>
        <p:nvPicPr>
          <p:cNvPr id="7" name="Picture 6">
            <a:extLst>
              <a:ext uri="{FF2B5EF4-FFF2-40B4-BE49-F238E27FC236}">
                <a16:creationId xmlns:a16="http://schemas.microsoft.com/office/drawing/2014/main" id="{8754B3C1-A68C-F92F-1FB4-044836E0AE86}"/>
              </a:ext>
            </a:extLst>
          </p:cNvPr>
          <p:cNvPicPr>
            <a:picLocks noChangeAspect="1"/>
          </p:cNvPicPr>
          <p:nvPr/>
        </p:nvPicPr>
        <p:blipFill>
          <a:blip r:embed="rId6"/>
          <a:stretch>
            <a:fillRect/>
          </a:stretch>
        </p:blipFill>
        <p:spPr>
          <a:xfrm>
            <a:off x="3972339" y="1476011"/>
            <a:ext cx="7772400" cy="4343144"/>
          </a:xfrm>
          <a:prstGeom prst="rect">
            <a:avLst/>
          </a:prstGeom>
        </p:spPr>
      </p:pic>
      <p:pic>
        <p:nvPicPr>
          <p:cNvPr id="6" name="Content Placeholder 3">
            <a:extLst>
              <a:ext uri="{FF2B5EF4-FFF2-40B4-BE49-F238E27FC236}">
                <a16:creationId xmlns:a16="http://schemas.microsoft.com/office/drawing/2014/main" id="{F172B154-AFD8-E424-31D4-053F147E51DB}"/>
              </a:ext>
            </a:extLst>
          </p:cNvPr>
          <p:cNvPicPr>
            <a:picLocks noChangeAspect="1"/>
          </p:cNvPicPr>
          <p:nvPr/>
        </p:nvPicPr>
        <p:blipFill>
          <a:blip r:embed="rId7"/>
          <a:stretch>
            <a:fillRect/>
          </a:stretch>
        </p:blipFill>
        <p:spPr>
          <a:xfrm>
            <a:off x="2190387" y="1825625"/>
            <a:ext cx="7811225" cy="4351338"/>
          </a:xfrm>
          <a:prstGeom prst="rect">
            <a:avLst/>
          </a:prstGeom>
        </p:spPr>
      </p:pic>
      <p:pic>
        <p:nvPicPr>
          <p:cNvPr id="8" name="Content Placeholder 3">
            <a:extLst>
              <a:ext uri="{FF2B5EF4-FFF2-40B4-BE49-F238E27FC236}">
                <a16:creationId xmlns:a16="http://schemas.microsoft.com/office/drawing/2014/main" id="{201D8A2E-75A5-D444-88C9-DC53D37E52AD}"/>
              </a:ext>
            </a:extLst>
          </p:cNvPr>
          <p:cNvPicPr>
            <a:picLocks noChangeAspect="1"/>
          </p:cNvPicPr>
          <p:nvPr/>
        </p:nvPicPr>
        <p:blipFill>
          <a:blip r:embed="rId8"/>
          <a:stretch>
            <a:fillRect/>
          </a:stretch>
        </p:blipFill>
        <p:spPr>
          <a:xfrm>
            <a:off x="2150371" y="1825625"/>
            <a:ext cx="7891258" cy="4351338"/>
          </a:xfrm>
          <a:prstGeom prst="rect">
            <a:avLst/>
          </a:prstGeom>
        </p:spPr>
      </p:pic>
      <p:pic>
        <p:nvPicPr>
          <p:cNvPr id="10" name="Picture 9">
            <a:extLst>
              <a:ext uri="{FF2B5EF4-FFF2-40B4-BE49-F238E27FC236}">
                <a16:creationId xmlns:a16="http://schemas.microsoft.com/office/drawing/2014/main" id="{29CC1AC5-5EF0-E7FA-C827-A449FB27E934}"/>
              </a:ext>
            </a:extLst>
          </p:cNvPr>
          <p:cNvPicPr>
            <a:picLocks noChangeAspect="1"/>
          </p:cNvPicPr>
          <p:nvPr/>
        </p:nvPicPr>
        <p:blipFill>
          <a:blip r:embed="rId9"/>
          <a:stretch>
            <a:fillRect/>
          </a:stretch>
        </p:blipFill>
        <p:spPr>
          <a:xfrm>
            <a:off x="2209800" y="1126528"/>
            <a:ext cx="7772400" cy="4604944"/>
          </a:xfrm>
          <a:prstGeom prst="rect">
            <a:avLst/>
          </a:prstGeom>
        </p:spPr>
      </p:pic>
      <p:pic>
        <p:nvPicPr>
          <p:cNvPr id="9" name="Content Placeholder 3">
            <a:extLst>
              <a:ext uri="{FF2B5EF4-FFF2-40B4-BE49-F238E27FC236}">
                <a16:creationId xmlns:a16="http://schemas.microsoft.com/office/drawing/2014/main" id="{F3C37CCB-C334-8A0E-89F6-79E906276918}"/>
              </a:ext>
            </a:extLst>
          </p:cNvPr>
          <p:cNvPicPr>
            <a:picLocks noChangeAspect="1"/>
          </p:cNvPicPr>
          <p:nvPr/>
        </p:nvPicPr>
        <p:blipFill>
          <a:blip r:embed="rId10"/>
          <a:stretch>
            <a:fillRect/>
          </a:stretch>
        </p:blipFill>
        <p:spPr>
          <a:xfrm>
            <a:off x="2280797" y="1825625"/>
            <a:ext cx="7630406" cy="4351338"/>
          </a:xfrm>
          <a:prstGeom prst="rect">
            <a:avLst/>
          </a:prstGeom>
        </p:spPr>
      </p:pic>
    </p:spTree>
    <p:extLst>
      <p:ext uri="{BB962C8B-B14F-4D97-AF65-F5344CB8AC3E}">
        <p14:creationId xmlns:p14="http://schemas.microsoft.com/office/powerpoint/2010/main" val="1636205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2020</a:t>
            </a:r>
            <a:endParaRPr lang="en-US" sz="3200" dirty="0">
              <a:solidFill>
                <a:schemeClr val="accent1">
                  <a:lumMod val="75000"/>
                </a:schemeClr>
              </a:solidFill>
            </a:endParaRPr>
          </a:p>
        </p:txBody>
      </p:sp>
      <p:pic>
        <p:nvPicPr>
          <p:cNvPr id="9" name="Content Placeholder 3">
            <a:extLst>
              <a:ext uri="{FF2B5EF4-FFF2-40B4-BE49-F238E27FC236}">
                <a16:creationId xmlns:a16="http://schemas.microsoft.com/office/drawing/2014/main" id="{F3C37CCB-C334-8A0E-89F6-79E906276918}"/>
              </a:ext>
            </a:extLst>
          </p:cNvPr>
          <p:cNvPicPr>
            <a:picLocks noChangeAspect="1"/>
          </p:cNvPicPr>
          <p:nvPr/>
        </p:nvPicPr>
        <p:blipFill>
          <a:blip r:embed="rId3"/>
          <a:stretch>
            <a:fillRect/>
          </a:stretch>
        </p:blipFill>
        <p:spPr>
          <a:xfrm>
            <a:off x="0" y="1043747"/>
            <a:ext cx="7630406" cy="4351338"/>
          </a:xfrm>
          <a:prstGeom prst="rect">
            <a:avLst/>
          </a:prstGeom>
        </p:spPr>
      </p:pic>
      <p:sp>
        <p:nvSpPr>
          <p:cNvPr id="12" name="TextBox 11">
            <a:extLst>
              <a:ext uri="{FF2B5EF4-FFF2-40B4-BE49-F238E27FC236}">
                <a16:creationId xmlns:a16="http://schemas.microsoft.com/office/drawing/2014/main" id="{77E74695-0FCD-191D-9ED3-673E75A82E33}"/>
              </a:ext>
            </a:extLst>
          </p:cNvPr>
          <p:cNvSpPr txBox="1"/>
          <p:nvPr/>
        </p:nvSpPr>
        <p:spPr>
          <a:xfrm>
            <a:off x="2584174" y="1462915"/>
            <a:ext cx="1231029" cy="584775"/>
          </a:xfrm>
          <a:prstGeom prst="rect">
            <a:avLst/>
          </a:prstGeom>
          <a:noFill/>
        </p:spPr>
        <p:txBody>
          <a:bodyPr wrap="square" rtlCol="0">
            <a:spAutoFit/>
          </a:bodyPr>
          <a:lstStyle/>
          <a:p>
            <a:r>
              <a:rPr lang="en-US" sz="3200" dirty="0">
                <a:solidFill>
                  <a:schemeClr val="accent2"/>
                </a:solidFill>
              </a:rPr>
              <a:t>2018</a:t>
            </a:r>
          </a:p>
        </p:txBody>
      </p:sp>
      <p:pic>
        <p:nvPicPr>
          <p:cNvPr id="13" name="Picture 12">
            <a:extLst>
              <a:ext uri="{FF2B5EF4-FFF2-40B4-BE49-F238E27FC236}">
                <a16:creationId xmlns:a16="http://schemas.microsoft.com/office/drawing/2014/main" id="{44C04A50-65A6-EBC5-B63F-4407903752A9}"/>
              </a:ext>
            </a:extLst>
          </p:cNvPr>
          <p:cNvPicPr>
            <a:picLocks noChangeAspect="1"/>
          </p:cNvPicPr>
          <p:nvPr/>
        </p:nvPicPr>
        <p:blipFill>
          <a:blip r:embed="rId4"/>
          <a:stretch>
            <a:fillRect/>
          </a:stretch>
        </p:blipFill>
        <p:spPr>
          <a:xfrm>
            <a:off x="4419600" y="2467730"/>
            <a:ext cx="7772400" cy="5288594"/>
          </a:xfrm>
          <a:prstGeom prst="rect">
            <a:avLst/>
          </a:prstGeom>
        </p:spPr>
      </p:pic>
      <p:sp>
        <p:nvSpPr>
          <p:cNvPr id="14" name="TextBox 13">
            <a:extLst>
              <a:ext uri="{FF2B5EF4-FFF2-40B4-BE49-F238E27FC236}">
                <a16:creationId xmlns:a16="http://schemas.microsoft.com/office/drawing/2014/main" id="{837B802D-3F86-B1B4-0825-FB774960AA11}"/>
              </a:ext>
            </a:extLst>
          </p:cNvPr>
          <p:cNvSpPr txBox="1"/>
          <p:nvPr/>
        </p:nvSpPr>
        <p:spPr>
          <a:xfrm>
            <a:off x="6751984" y="3136612"/>
            <a:ext cx="3319669" cy="1569660"/>
          </a:xfrm>
          <a:prstGeom prst="rect">
            <a:avLst/>
          </a:prstGeom>
          <a:noFill/>
        </p:spPr>
        <p:txBody>
          <a:bodyPr wrap="square" rtlCol="0">
            <a:spAutoFit/>
          </a:bodyPr>
          <a:lstStyle/>
          <a:p>
            <a:r>
              <a:rPr lang="en-US" sz="3200" dirty="0">
                <a:solidFill>
                  <a:schemeClr val="accent2"/>
                </a:solidFill>
              </a:rPr>
              <a:t>2020 – same BARS</a:t>
            </a:r>
          </a:p>
          <a:p>
            <a:r>
              <a:rPr lang="en-US" sz="3200" dirty="0">
                <a:solidFill>
                  <a:schemeClr val="accent2"/>
                </a:solidFill>
              </a:rPr>
              <a:t>BARS moved?</a:t>
            </a:r>
          </a:p>
          <a:p>
            <a:r>
              <a:rPr lang="en-US" sz="3200" dirty="0">
                <a:solidFill>
                  <a:schemeClr val="accent2"/>
                </a:solidFill>
              </a:rPr>
              <a:t>Radical change</a:t>
            </a:r>
          </a:p>
        </p:txBody>
      </p:sp>
    </p:spTree>
    <p:extLst>
      <p:ext uri="{BB962C8B-B14F-4D97-AF65-F5344CB8AC3E}">
        <p14:creationId xmlns:p14="http://schemas.microsoft.com/office/powerpoint/2010/main" val="3678847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2020</a:t>
            </a:r>
            <a:endParaRPr lang="en-US" sz="3200" dirty="0">
              <a:solidFill>
                <a:schemeClr val="accent1">
                  <a:lumMod val="75000"/>
                </a:schemeClr>
              </a:solidFill>
            </a:endParaRPr>
          </a:p>
        </p:txBody>
      </p:sp>
      <p:pic>
        <p:nvPicPr>
          <p:cNvPr id="3" name="Content Placeholder 3">
            <a:extLst>
              <a:ext uri="{FF2B5EF4-FFF2-40B4-BE49-F238E27FC236}">
                <a16:creationId xmlns:a16="http://schemas.microsoft.com/office/drawing/2014/main" id="{825FE3F2-E79A-FBBF-2C13-B2D7E9134C23}"/>
              </a:ext>
            </a:extLst>
          </p:cNvPr>
          <p:cNvPicPr>
            <a:picLocks noChangeAspect="1"/>
          </p:cNvPicPr>
          <p:nvPr/>
        </p:nvPicPr>
        <p:blipFill>
          <a:blip r:embed="rId3"/>
          <a:stretch>
            <a:fillRect/>
          </a:stretch>
        </p:blipFill>
        <p:spPr>
          <a:xfrm>
            <a:off x="4510266" y="1481069"/>
            <a:ext cx="7734743" cy="4351338"/>
          </a:xfrm>
          <a:prstGeom prst="rect">
            <a:avLst/>
          </a:prstGeom>
        </p:spPr>
      </p:pic>
      <p:pic>
        <p:nvPicPr>
          <p:cNvPr id="4" name="Picture 3">
            <a:extLst>
              <a:ext uri="{FF2B5EF4-FFF2-40B4-BE49-F238E27FC236}">
                <a16:creationId xmlns:a16="http://schemas.microsoft.com/office/drawing/2014/main" id="{77D23D39-6B62-0911-9298-6239D83971DE}"/>
              </a:ext>
            </a:extLst>
          </p:cNvPr>
          <p:cNvPicPr>
            <a:picLocks noChangeAspect="1"/>
          </p:cNvPicPr>
          <p:nvPr/>
        </p:nvPicPr>
        <p:blipFill rotWithShape="1">
          <a:blip r:embed="rId4"/>
          <a:srcRect l="5499" t="10727" r="5328" b="12433"/>
          <a:stretch/>
        </p:blipFill>
        <p:spPr>
          <a:xfrm>
            <a:off x="-477083" y="1353172"/>
            <a:ext cx="6930887" cy="4479235"/>
          </a:xfrm>
          <a:prstGeom prst="rect">
            <a:avLst/>
          </a:prstGeom>
        </p:spPr>
      </p:pic>
      <p:pic>
        <p:nvPicPr>
          <p:cNvPr id="5" name="Content Placeholder 3">
            <a:extLst>
              <a:ext uri="{FF2B5EF4-FFF2-40B4-BE49-F238E27FC236}">
                <a16:creationId xmlns:a16="http://schemas.microsoft.com/office/drawing/2014/main" id="{D37C3D28-1042-AE5D-AE12-155CEBB1A6A8}"/>
              </a:ext>
            </a:extLst>
          </p:cNvPr>
          <p:cNvPicPr>
            <a:picLocks noChangeAspect="1"/>
          </p:cNvPicPr>
          <p:nvPr/>
        </p:nvPicPr>
        <p:blipFill>
          <a:blip r:embed="rId5"/>
          <a:stretch>
            <a:fillRect/>
          </a:stretch>
        </p:blipFill>
        <p:spPr>
          <a:xfrm>
            <a:off x="2228628" y="1825625"/>
            <a:ext cx="7734743" cy="4351338"/>
          </a:xfrm>
          <a:prstGeom prst="rect">
            <a:avLst/>
          </a:prstGeom>
        </p:spPr>
      </p:pic>
      <p:pic>
        <p:nvPicPr>
          <p:cNvPr id="7" name="Picture 6">
            <a:extLst>
              <a:ext uri="{FF2B5EF4-FFF2-40B4-BE49-F238E27FC236}">
                <a16:creationId xmlns:a16="http://schemas.microsoft.com/office/drawing/2014/main" id="{8754B3C1-A68C-F92F-1FB4-044836E0AE86}"/>
              </a:ext>
            </a:extLst>
          </p:cNvPr>
          <p:cNvPicPr>
            <a:picLocks noChangeAspect="1"/>
          </p:cNvPicPr>
          <p:nvPr/>
        </p:nvPicPr>
        <p:blipFill>
          <a:blip r:embed="rId6"/>
          <a:stretch>
            <a:fillRect/>
          </a:stretch>
        </p:blipFill>
        <p:spPr>
          <a:xfrm>
            <a:off x="3972339" y="1476011"/>
            <a:ext cx="7772400" cy="4343144"/>
          </a:xfrm>
          <a:prstGeom prst="rect">
            <a:avLst/>
          </a:prstGeom>
        </p:spPr>
      </p:pic>
      <p:pic>
        <p:nvPicPr>
          <p:cNvPr id="6" name="Content Placeholder 3">
            <a:extLst>
              <a:ext uri="{FF2B5EF4-FFF2-40B4-BE49-F238E27FC236}">
                <a16:creationId xmlns:a16="http://schemas.microsoft.com/office/drawing/2014/main" id="{F172B154-AFD8-E424-31D4-053F147E51DB}"/>
              </a:ext>
            </a:extLst>
          </p:cNvPr>
          <p:cNvPicPr>
            <a:picLocks noChangeAspect="1"/>
          </p:cNvPicPr>
          <p:nvPr/>
        </p:nvPicPr>
        <p:blipFill>
          <a:blip r:embed="rId7"/>
          <a:stretch>
            <a:fillRect/>
          </a:stretch>
        </p:blipFill>
        <p:spPr>
          <a:xfrm>
            <a:off x="2190387" y="1825625"/>
            <a:ext cx="7811225" cy="4351338"/>
          </a:xfrm>
          <a:prstGeom prst="rect">
            <a:avLst/>
          </a:prstGeom>
        </p:spPr>
      </p:pic>
      <p:pic>
        <p:nvPicPr>
          <p:cNvPr id="8" name="Content Placeholder 3">
            <a:extLst>
              <a:ext uri="{FF2B5EF4-FFF2-40B4-BE49-F238E27FC236}">
                <a16:creationId xmlns:a16="http://schemas.microsoft.com/office/drawing/2014/main" id="{201D8A2E-75A5-D444-88C9-DC53D37E52AD}"/>
              </a:ext>
            </a:extLst>
          </p:cNvPr>
          <p:cNvPicPr>
            <a:picLocks noChangeAspect="1"/>
          </p:cNvPicPr>
          <p:nvPr/>
        </p:nvPicPr>
        <p:blipFill>
          <a:blip r:embed="rId8"/>
          <a:stretch>
            <a:fillRect/>
          </a:stretch>
        </p:blipFill>
        <p:spPr>
          <a:xfrm>
            <a:off x="2150371" y="1825625"/>
            <a:ext cx="7891258" cy="4351338"/>
          </a:xfrm>
          <a:prstGeom prst="rect">
            <a:avLst/>
          </a:prstGeom>
        </p:spPr>
      </p:pic>
      <p:pic>
        <p:nvPicPr>
          <p:cNvPr id="10" name="Picture 9">
            <a:extLst>
              <a:ext uri="{FF2B5EF4-FFF2-40B4-BE49-F238E27FC236}">
                <a16:creationId xmlns:a16="http://schemas.microsoft.com/office/drawing/2014/main" id="{29CC1AC5-5EF0-E7FA-C827-A449FB27E934}"/>
              </a:ext>
            </a:extLst>
          </p:cNvPr>
          <p:cNvPicPr>
            <a:picLocks noChangeAspect="1"/>
          </p:cNvPicPr>
          <p:nvPr/>
        </p:nvPicPr>
        <p:blipFill>
          <a:blip r:embed="rId9"/>
          <a:stretch>
            <a:fillRect/>
          </a:stretch>
        </p:blipFill>
        <p:spPr>
          <a:xfrm>
            <a:off x="2209800" y="1126528"/>
            <a:ext cx="7772400" cy="4604944"/>
          </a:xfrm>
          <a:prstGeom prst="rect">
            <a:avLst/>
          </a:prstGeom>
        </p:spPr>
      </p:pic>
      <p:pic>
        <p:nvPicPr>
          <p:cNvPr id="9" name="Content Placeholder 3">
            <a:extLst>
              <a:ext uri="{FF2B5EF4-FFF2-40B4-BE49-F238E27FC236}">
                <a16:creationId xmlns:a16="http://schemas.microsoft.com/office/drawing/2014/main" id="{F3C37CCB-C334-8A0E-89F6-79E906276918}"/>
              </a:ext>
            </a:extLst>
          </p:cNvPr>
          <p:cNvPicPr>
            <a:picLocks noChangeAspect="1"/>
          </p:cNvPicPr>
          <p:nvPr/>
        </p:nvPicPr>
        <p:blipFill>
          <a:blip r:embed="rId10"/>
          <a:stretch>
            <a:fillRect/>
          </a:stretch>
        </p:blipFill>
        <p:spPr>
          <a:xfrm>
            <a:off x="2280797" y="1825625"/>
            <a:ext cx="7630406" cy="4351338"/>
          </a:xfrm>
          <a:prstGeom prst="rect">
            <a:avLst/>
          </a:prstGeom>
        </p:spPr>
      </p:pic>
      <p:pic>
        <p:nvPicPr>
          <p:cNvPr id="14" name="Picture 13">
            <a:extLst>
              <a:ext uri="{FF2B5EF4-FFF2-40B4-BE49-F238E27FC236}">
                <a16:creationId xmlns:a16="http://schemas.microsoft.com/office/drawing/2014/main" id="{3D088764-365F-5823-8AEC-6D38E7750437}"/>
              </a:ext>
            </a:extLst>
          </p:cNvPr>
          <p:cNvPicPr>
            <a:picLocks noChangeAspect="1"/>
          </p:cNvPicPr>
          <p:nvPr/>
        </p:nvPicPr>
        <p:blipFill>
          <a:blip r:embed="rId11"/>
          <a:stretch>
            <a:fillRect/>
          </a:stretch>
        </p:blipFill>
        <p:spPr>
          <a:xfrm>
            <a:off x="1619154" y="886531"/>
            <a:ext cx="10098095" cy="5971469"/>
          </a:xfrm>
          <a:prstGeom prst="rect">
            <a:avLst/>
          </a:prstGeom>
        </p:spPr>
      </p:pic>
    </p:spTree>
    <p:extLst>
      <p:ext uri="{BB962C8B-B14F-4D97-AF65-F5344CB8AC3E}">
        <p14:creationId xmlns:p14="http://schemas.microsoft.com/office/powerpoint/2010/main" val="681331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a:t>
            </a:r>
            <a:r>
              <a:rPr lang="en-US" sz="3200" dirty="0">
                <a:solidFill>
                  <a:schemeClr val="accent2"/>
                </a:solidFill>
              </a:rPr>
              <a:t> 2020</a:t>
            </a:r>
            <a:endParaRPr lang="en-US" sz="3200" dirty="0">
              <a:solidFill>
                <a:schemeClr val="accent1">
                  <a:lumMod val="75000"/>
                </a:schemeClr>
              </a:solidFill>
            </a:endParaRPr>
          </a:p>
        </p:txBody>
      </p:sp>
      <p:pic>
        <p:nvPicPr>
          <p:cNvPr id="3" name="Content Placeholder 3">
            <a:extLst>
              <a:ext uri="{FF2B5EF4-FFF2-40B4-BE49-F238E27FC236}">
                <a16:creationId xmlns:a16="http://schemas.microsoft.com/office/drawing/2014/main" id="{825FE3F2-E79A-FBBF-2C13-B2D7E9134C23}"/>
              </a:ext>
            </a:extLst>
          </p:cNvPr>
          <p:cNvPicPr>
            <a:picLocks noChangeAspect="1"/>
          </p:cNvPicPr>
          <p:nvPr/>
        </p:nvPicPr>
        <p:blipFill>
          <a:blip r:embed="rId3"/>
          <a:stretch>
            <a:fillRect/>
          </a:stretch>
        </p:blipFill>
        <p:spPr>
          <a:xfrm>
            <a:off x="4510266" y="1481069"/>
            <a:ext cx="7734743" cy="4351338"/>
          </a:xfrm>
          <a:prstGeom prst="rect">
            <a:avLst/>
          </a:prstGeom>
        </p:spPr>
      </p:pic>
      <p:pic>
        <p:nvPicPr>
          <p:cNvPr id="4" name="Picture 3">
            <a:extLst>
              <a:ext uri="{FF2B5EF4-FFF2-40B4-BE49-F238E27FC236}">
                <a16:creationId xmlns:a16="http://schemas.microsoft.com/office/drawing/2014/main" id="{77D23D39-6B62-0911-9298-6239D83971DE}"/>
              </a:ext>
            </a:extLst>
          </p:cNvPr>
          <p:cNvPicPr>
            <a:picLocks noChangeAspect="1"/>
          </p:cNvPicPr>
          <p:nvPr/>
        </p:nvPicPr>
        <p:blipFill rotWithShape="1">
          <a:blip r:embed="rId4"/>
          <a:srcRect l="5499" t="10727" r="5328" b="12433"/>
          <a:stretch/>
        </p:blipFill>
        <p:spPr>
          <a:xfrm>
            <a:off x="-477083" y="1353172"/>
            <a:ext cx="6930887" cy="4479235"/>
          </a:xfrm>
          <a:prstGeom prst="rect">
            <a:avLst/>
          </a:prstGeom>
        </p:spPr>
      </p:pic>
      <p:pic>
        <p:nvPicPr>
          <p:cNvPr id="5" name="Content Placeholder 3">
            <a:extLst>
              <a:ext uri="{FF2B5EF4-FFF2-40B4-BE49-F238E27FC236}">
                <a16:creationId xmlns:a16="http://schemas.microsoft.com/office/drawing/2014/main" id="{D37C3D28-1042-AE5D-AE12-155CEBB1A6A8}"/>
              </a:ext>
            </a:extLst>
          </p:cNvPr>
          <p:cNvPicPr>
            <a:picLocks noChangeAspect="1"/>
          </p:cNvPicPr>
          <p:nvPr/>
        </p:nvPicPr>
        <p:blipFill>
          <a:blip r:embed="rId5"/>
          <a:stretch>
            <a:fillRect/>
          </a:stretch>
        </p:blipFill>
        <p:spPr>
          <a:xfrm>
            <a:off x="2228628" y="1825625"/>
            <a:ext cx="7734743" cy="4351338"/>
          </a:xfrm>
          <a:prstGeom prst="rect">
            <a:avLst/>
          </a:prstGeom>
        </p:spPr>
      </p:pic>
      <p:pic>
        <p:nvPicPr>
          <p:cNvPr id="7" name="Picture 6">
            <a:extLst>
              <a:ext uri="{FF2B5EF4-FFF2-40B4-BE49-F238E27FC236}">
                <a16:creationId xmlns:a16="http://schemas.microsoft.com/office/drawing/2014/main" id="{8754B3C1-A68C-F92F-1FB4-044836E0AE86}"/>
              </a:ext>
            </a:extLst>
          </p:cNvPr>
          <p:cNvPicPr>
            <a:picLocks noChangeAspect="1"/>
          </p:cNvPicPr>
          <p:nvPr/>
        </p:nvPicPr>
        <p:blipFill>
          <a:blip r:embed="rId6"/>
          <a:stretch>
            <a:fillRect/>
          </a:stretch>
        </p:blipFill>
        <p:spPr>
          <a:xfrm>
            <a:off x="3972339" y="1476011"/>
            <a:ext cx="7772400" cy="4343144"/>
          </a:xfrm>
          <a:prstGeom prst="rect">
            <a:avLst/>
          </a:prstGeom>
        </p:spPr>
      </p:pic>
      <p:pic>
        <p:nvPicPr>
          <p:cNvPr id="6" name="Content Placeholder 3">
            <a:extLst>
              <a:ext uri="{FF2B5EF4-FFF2-40B4-BE49-F238E27FC236}">
                <a16:creationId xmlns:a16="http://schemas.microsoft.com/office/drawing/2014/main" id="{F172B154-AFD8-E424-31D4-053F147E51DB}"/>
              </a:ext>
            </a:extLst>
          </p:cNvPr>
          <p:cNvPicPr>
            <a:picLocks noChangeAspect="1"/>
          </p:cNvPicPr>
          <p:nvPr/>
        </p:nvPicPr>
        <p:blipFill>
          <a:blip r:embed="rId7"/>
          <a:stretch>
            <a:fillRect/>
          </a:stretch>
        </p:blipFill>
        <p:spPr>
          <a:xfrm>
            <a:off x="2190387" y="1825625"/>
            <a:ext cx="7811225" cy="4351338"/>
          </a:xfrm>
          <a:prstGeom prst="rect">
            <a:avLst/>
          </a:prstGeom>
        </p:spPr>
      </p:pic>
      <p:pic>
        <p:nvPicPr>
          <p:cNvPr id="8" name="Content Placeholder 3">
            <a:extLst>
              <a:ext uri="{FF2B5EF4-FFF2-40B4-BE49-F238E27FC236}">
                <a16:creationId xmlns:a16="http://schemas.microsoft.com/office/drawing/2014/main" id="{201D8A2E-75A5-D444-88C9-DC53D37E52AD}"/>
              </a:ext>
            </a:extLst>
          </p:cNvPr>
          <p:cNvPicPr>
            <a:picLocks noChangeAspect="1"/>
          </p:cNvPicPr>
          <p:nvPr/>
        </p:nvPicPr>
        <p:blipFill>
          <a:blip r:embed="rId8"/>
          <a:stretch>
            <a:fillRect/>
          </a:stretch>
        </p:blipFill>
        <p:spPr>
          <a:xfrm>
            <a:off x="2150371" y="1825625"/>
            <a:ext cx="7891258" cy="4351338"/>
          </a:xfrm>
          <a:prstGeom prst="rect">
            <a:avLst/>
          </a:prstGeom>
        </p:spPr>
      </p:pic>
      <p:pic>
        <p:nvPicPr>
          <p:cNvPr id="10" name="Picture 9">
            <a:extLst>
              <a:ext uri="{FF2B5EF4-FFF2-40B4-BE49-F238E27FC236}">
                <a16:creationId xmlns:a16="http://schemas.microsoft.com/office/drawing/2014/main" id="{29CC1AC5-5EF0-E7FA-C827-A449FB27E934}"/>
              </a:ext>
            </a:extLst>
          </p:cNvPr>
          <p:cNvPicPr>
            <a:picLocks noChangeAspect="1"/>
          </p:cNvPicPr>
          <p:nvPr/>
        </p:nvPicPr>
        <p:blipFill>
          <a:blip r:embed="rId9"/>
          <a:stretch>
            <a:fillRect/>
          </a:stretch>
        </p:blipFill>
        <p:spPr>
          <a:xfrm>
            <a:off x="2209800" y="1126528"/>
            <a:ext cx="7772400" cy="4604944"/>
          </a:xfrm>
          <a:prstGeom prst="rect">
            <a:avLst/>
          </a:prstGeom>
        </p:spPr>
      </p:pic>
      <p:pic>
        <p:nvPicPr>
          <p:cNvPr id="9" name="Content Placeholder 3">
            <a:extLst>
              <a:ext uri="{FF2B5EF4-FFF2-40B4-BE49-F238E27FC236}">
                <a16:creationId xmlns:a16="http://schemas.microsoft.com/office/drawing/2014/main" id="{F3C37CCB-C334-8A0E-89F6-79E906276918}"/>
              </a:ext>
            </a:extLst>
          </p:cNvPr>
          <p:cNvPicPr>
            <a:picLocks noChangeAspect="1"/>
          </p:cNvPicPr>
          <p:nvPr/>
        </p:nvPicPr>
        <p:blipFill>
          <a:blip r:embed="rId10"/>
          <a:stretch>
            <a:fillRect/>
          </a:stretch>
        </p:blipFill>
        <p:spPr>
          <a:xfrm>
            <a:off x="2280797" y="1825625"/>
            <a:ext cx="7630406" cy="4351338"/>
          </a:xfrm>
          <a:prstGeom prst="rect">
            <a:avLst/>
          </a:prstGeom>
        </p:spPr>
      </p:pic>
      <p:pic>
        <p:nvPicPr>
          <p:cNvPr id="14" name="Picture 13">
            <a:extLst>
              <a:ext uri="{FF2B5EF4-FFF2-40B4-BE49-F238E27FC236}">
                <a16:creationId xmlns:a16="http://schemas.microsoft.com/office/drawing/2014/main" id="{3D088764-365F-5823-8AEC-6D38E7750437}"/>
              </a:ext>
            </a:extLst>
          </p:cNvPr>
          <p:cNvPicPr>
            <a:picLocks noChangeAspect="1"/>
          </p:cNvPicPr>
          <p:nvPr/>
        </p:nvPicPr>
        <p:blipFill>
          <a:blip r:embed="rId11"/>
          <a:stretch>
            <a:fillRect/>
          </a:stretch>
        </p:blipFill>
        <p:spPr>
          <a:xfrm>
            <a:off x="2459935" y="2004626"/>
            <a:ext cx="7772400" cy="4596178"/>
          </a:xfrm>
          <a:prstGeom prst="rect">
            <a:avLst/>
          </a:prstGeom>
        </p:spPr>
      </p:pic>
      <p:pic>
        <p:nvPicPr>
          <p:cNvPr id="11" name="Picture 10">
            <a:extLst>
              <a:ext uri="{FF2B5EF4-FFF2-40B4-BE49-F238E27FC236}">
                <a16:creationId xmlns:a16="http://schemas.microsoft.com/office/drawing/2014/main" id="{D1C4079B-844A-828E-2E95-46FF4EF8CB00}"/>
              </a:ext>
            </a:extLst>
          </p:cNvPr>
          <p:cNvPicPr>
            <a:picLocks noChangeAspect="1"/>
          </p:cNvPicPr>
          <p:nvPr/>
        </p:nvPicPr>
        <p:blipFill>
          <a:blip r:embed="rId12"/>
          <a:stretch>
            <a:fillRect/>
          </a:stretch>
        </p:blipFill>
        <p:spPr>
          <a:xfrm>
            <a:off x="2209800" y="827939"/>
            <a:ext cx="7772400" cy="5202121"/>
          </a:xfrm>
          <a:prstGeom prst="rect">
            <a:avLst/>
          </a:prstGeom>
        </p:spPr>
      </p:pic>
    </p:spTree>
    <p:extLst>
      <p:ext uri="{BB962C8B-B14F-4D97-AF65-F5344CB8AC3E}">
        <p14:creationId xmlns:p14="http://schemas.microsoft.com/office/powerpoint/2010/main" val="2616156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2021</a:t>
            </a:r>
            <a:endParaRPr lang="en-US" sz="3200" dirty="0">
              <a:solidFill>
                <a:schemeClr val="accent1">
                  <a:lumMod val="75000"/>
                </a:schemeClr>
              </a:solidFill>
            </a:endParaRPr>
          </a:p>
        </p:txBody>
      </p:sp>
      <p:pic>
        <p:nvPicPr>
          <p:cNvPr id="13" name="Picture 12">
            <a:extLst>
              <a:ext uri="{FF2B5EF4-FFF2-40B4-BE49-F238E27FC236}">
                <a16:creationId xmlns:a16="http://schemas.microsoft.com/office/drawing/2014/main" id="{4FE17335-411C-DC7F-CEE5-2AE88F940394}"/>
              </a:ext>
            </a:extLst>
          </p:cNvPr>
          <p:cNvPicPr>
            <a:picLocks noChangeAspect="1"/>
          </p:cNvPicPr>
          <p:nvPr/>
        </p:nvPicPr>
        <p:blipFill>
          <a:blip r:embed="rId3"/>
          <a:stretch>
            <a:fillRect/>
          </a:stretch>
        </p:blipFill>
        <p:spPr>
          <a:xfrm>
            <a:off x="2209800" y="1189521"/>
            <a:ext cx="7772400" cy="5191780"/>
          </a:xfrm>
          <a:prstGeom prst="rect">
            <a:avLst/>
          </a:prstGeom>
        </p:spPr>
      </p:pic>
      <p:pic>
        <p:nvPicPr>
          <p:cNvPr id="15" name="Picture 14">
            <a:extLst>
              <a:ext uri="{FF2B5EF4-FFF2-40B4-BE49-F238E27FC236}">
                <a16:creationId xmlns:a16="http://schemas.microsoft.com/office/drawing/2014/main" id="{08E125DA-BB2A-FF42-615D-E5D7C0F0377C}"/>
              </a:ext>
            </a:extLst>
          </p:cNvPr>
          <p:cNvPicPr>
            <a:picLocks noChangeAspect="1"/>
          </p:cNvPicPr>
          <p:nvPr/>
        </p:nvPicPr>
        <p:blipFill>
          <a:blip r:embed="rId4"/>
          <a:stretch>
            <a:fillRect/>
          </a:stretch>
        </p:blipFill>
        <p:spPr>
          <a:xfrm>
            <a:off x="2209800" y="1219722"/>
            <a:ext cx="7772400" cy="4418556"/>
          </a:xfrm>
          <a:prstGeom prst="rect">
            <a:avLst/>
          </a:prstGeom>
        </p:spPr>
      </p:pic>
      <p:pic>
        <p:nvPicPr>
          <p:cNvPr id="3" name="Picture 2">
            <a:extLst>
              <a:ext uri="{FF2B5EF4-FFF2-40B4-BE49-F238E27FC236}">
                <a16:creationId xmlns:a16="http://schemas.microsoft.com/office/drawing/2014/main" id="{EB288929-FB11-FF0E-70AA-E4028AB84537}"/>
              </a:ext>
            </a:extLst>
          </p:cNvPr>
          <p:cNvPicPr>
            <a:picLocks noChangeAspect="1"/>
          </p:cNvPicPr>
          <p:nvPr/>
        </p:nvPicPr>
        <p:blipFill>
          <a:blip r:embed="rId5"/>
          <a:stretch>
            <a:fillRect/>
          </a:stretch>
        </p:blipFill>
        <p:spPr>
          <a:xfrm>
            <a:off x="2362200" y="1374894"/>
            <a:ext cx="7772400" cy="4413012"/>
          </a:xfrm>
          <a:prstGeom prst="rect">
            <a:avLst/>
          </a:prstGeom>
        </p:spPr>
      </p:pic>
      <p:pic>
        <p:nvPicPr>
          <p:cNvPr id="4" name="Picture 3">
            <a:extLst>
              <a:ext uri="{FF2B5EF4-FFF2-40B4-BE49-F238E27FC236}">
                <a16:creationId xmlns:a16="http://schemas.microsoft.com/office/drawing/2014/main" id="{13B15752-9ABE-A756-EC3A-9A34F300AB0D}"/>
              </a:ext>
            </a:extLst>
          </p:cNvPr>
          <p:cNvPicPr>
            <a:picLocks noChangeAspect="1"/>
          </p:cNvPicPr>
          <p:nvPr/>
        </p:nvPicPr>
        <p:blipFill>
          <a:blip r:embed="rId6"/>
          <a:stretch>
            <a:fillRect/>
          </a:stretch>
        </p:blipFill>
        <p:spPr>
          <a:xfrm>
            <a:off x="1523999" y="856129"/>
            <a:ext cx="10017743" cy="5637435"/>
          </a:xfrm>
          <a:prstGeom prst="rect">
            <a:avLst/>
          </a:prstGeom>
        </p:spPr>
      </p:pic>
    </p:spTree>
    <p:extLst>
      <p:ext uri="{BB962C8B-B14F-4D97-AF65-F5344CB8AC3E}">
        <p14:creationId xmlns:p14="http://schemas.microsoft.com/office/powerpoint/2010/main" val="3971541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2021</a:t>
            </a:r>
            <a:endParaRPr lang="en-US" sz="3200" dirty="0">
              <a:solidFill>
                <a:schemeClr val="accent1">
                  <a:lumMod val="75000"/>
                </a:schemeClr>
              </a:solidFill>
            </a:endParaRPr>
          </a:p>
        </p:txBody>
      </p:sp>
      <p:pic>
        <p:nvPicPr>
          <p:cNvPr id="13" name="Picture 12">
            <a:extLst>
              <a:ext uri="{FF2B5EF4-FFF2-40B4-BE49-F238E27FC236}">
                <a16:creationId xmlns:a16="http://schemas.microsoft.com/office/drawing/2014/main" id="{4FE17335-411C-DC7F-CEE5-2AE88F940394}"/>
              </a:ext>
            </a:extLst>
          </p:cNvPr>
          <p:cNvPicPr>
            <a:picLocks noChangeAspect="1"/>
          </p:cNvPicPr>
          <p:nvPr/>
        </p:nvPicPr>
        <p:blipFill>
          <a:blip r:embed="rId3"/>
          <a:stretch>
            <a:fillRect/>
          </a:stretch>
        </p:blipFill>
        <p:spPr>
          <a:xfrm>
            <a:off x="2209800" y="1189521"/>
            <a:ext cx="7772400" cy="5191780"/>
          </a:xfrm>
          <a:prstGeom prst="rect">
            <a:avLst/>
          </a:prstGeom>
        </p:spPr>
      </p:pic>
      <p:pic>
        <p:nvPicPr>
          <p:cNvPr id="15" name="Picture 14">
            <a:extLst>
              <a:ext uri="{FF2B5EF4-FFF2-40B4-BE49-F238E27FC236}">
                <a16:creationId xmlns:a16="http://schemas.microsoft.com/office/drawing/2014/main" id="{08E125DA-BB2A-FF42-615D-E5D7C0F0377C}"/>
              </a:ext>
            </a:extLst>
          </p:cNvPr>
          <p:cNvPicPr>
            <a:picLocks noChangeAspect="1"/>
          </p:cNvPicPr>
          <p:nvPr/>
        </p:nvPicPr>
        <p:blipFill>
          <a:blip r:embed="rId4"/>
          <a:stretch>
            <a:fillRect/>
          </a:stretch>
        </p:blipFill>
        <p:spPr>
          <a:xfrm>
            <a:off x="2209800" y="1219722"/>
            <a:ext cx="7772400" cy="4418556"/>
          </a:xfrm>
          <a:prstGeom prst="rect">
            <a:avLst/>
          </a:prstGeom>
        </p:spPr>
      </p:pic>
    </p:spTree>
    <p:extLst>
      <p:ext uri="{BB962C8B-B14F-4D97-AF65-F5344CB8AC3E}">
        <p14:creationId xmlns:p14="http://schemas.microsoft.com/office/powerpoint/2010/main" val="341076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5BD3C5-6EF4-2E63-26AF-3E7E02CE48F9}"/>
              </a:ext>
            </a:extLst>
          </p:cNvPr>
          <p:cNvSpPr txBox="1"/>
          <p:nvPr/>
        </p:nvSpPr>
        <p:spPr>
          <a:xfrm>
            <a:off x="689113" y="596348"/>
            <a:ext cx="11092070"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t>Maintenance of seafloor infrastructure enables (forces) repeat visits to specific sites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At the Endeavour segment there are now 14 years of repeat visits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 examine two cases of instrument deployments on the Grotto edifice to see what can be gleaned from the unsystematic video from the visits.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 try to take note of how video/lighting quality and ROV piloting technique changes over time. Water clarity is also variable and highly reflective bacterial mats that come and go also strongly effect visibility.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Close with a  suggestion we dedicate some break-out discussion time to introduce systematic procedures to better quantify change and other techniques to document change.</a:t>
            </a:r>
          </a:p>
          <a:p>
            <a:endParaRPr lang="en-US" sz="2400" dirty="0"/>
          </a:p>
        </p:txBody>
      </p:sp>
    </p:spTree>
    <p:extLst>
      <p:ext uri="{BB962C8B-B14F-4D97-AF65-F5344CB8AC3E}">
        <p14:creationId xmlns:p14="http://schemas.microsoft.com/office/powerpoint/2010/main" val="3129524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2021</a:t>
            </a:r>
            <a:endParaRPr lang="en-US" sz="3200" dirty="0">
              <a:solidFill>
                <a:schemeClr val="accent1">
                  <a:lumMod val="75000"/>
                </a:schemeClr>
              </a:solidFill>
            </a:endParaRPr>
          </a:p>
        </p:txBody>
      </p:sp>
      <p:pic>
        <p:nvPicPr>
          <p:cNvPr id="13" name="Picture 12">
            <a:extLst>
              <a:ext uri="{FF2B5EF4-FFF2-40B4-BE49-F238E27FC236}">
                <a16:creationId xmlns:a16="http://schemas.microsoft.com/office/drawing/2014/main" id="{4FE17335-411C-DC7F-CEE5-2AE88F940394}"/>
              </a:ext>
            </a:extLst>
          </p:cNvPr>
          <p:cNvPicPr>
            <a:picLocks noChangeAspect="1"/>
          </p:cNvPicPr>
          <p:nvPr/>
        </p:nvPicPr>
        <p:blipFill>
          <a:blip r:embed="rId3"/>
          <a:stretch>
            <a:fillRect/>
          </a:stretch>
        </p:blipFill>
        <p:spPr>
          <a:xfrm>
            <a:off x="2209800" y="1189521"/>
            <a:ext cx="7772400" cy="5191780"/>
          </a:xfrm>
          <a:prstGeom prst="rect">
            <a:avLst/>
          </a:prstGeom>
        </p:spPr>
      </p:pic>
      <p:pic>
        <p:nvPicPr>
          <p:cNvPr id="15" name="Picture 14">
            <a:extLst>
              <a:ext uri="{FF2B5EF4-FFF2-40B4-BE49-F238E27FC236}">
                <a16:creationId xmlns:a16="http://schemas.microsoft.com/office/drawing/2014/main" id="{08E125DA-BB2A-FF42-615D-E5D7C0F0377C}"/>
              </a:ext>
            </a:extLst>
          </p:cNvPr>
          <p:cNvPicPr>
            <a:picLocks noChangeAspect="1"/>
          </p:cNvPicPr>
          <p:nvPr/>
        </p:nvPicPr>
        <p:blipFill>
          <a:blip r:embed="rId4"/>
          <a:stretch>
            <a:fillRect/>
          </a:stretch>
        </p:blipFill>
        <p:spPr>
          <a:xfrm>
            <a:off x="2209800" y="1219722"/>
            <a:ext cx="7772400" cy="4418556"/>
          </a:xfrm>
          <a:prstGeom prst="rect">
            <a:avLst/>
          </a:prstGeom>
        </p:spPr>
      </p:pic>
      <p:pic>
        <p:nvPicPr>
          <p:cNvPr id="5" name="Picture 4">
            <a:extLst>
              <a:ext uri="{FF2B5EF4-FFF2-40B4-BE49-F238E27FC236}">
                <a16:creationId xmlns:a16="http://schemas.microsoft.com/office/drawing/2014/main" id="{17DCC9D8-C70E-F254-C207-D1FB43D9C37A}"/>
              </a:ext>
            </a:extLst>
          </p:cNvPr>
          <p:cNvPicPr>
            <a:picLocks noChangeAspect="1"/>
          </p:cNvPicPr>
          <p:nvPr/>
        </p:nvPicPr>
        <p:blipFill>
          <a:blip r:embed="rId5"/>
          <a:stretch>
            <a:fillRect/>
          </a:stretch>
        </p:blipFill>
        <p:spPr>
          <a:xfrm>
            <a:off x="2362200" y="1372724"/>
            <a:ext cx="7772400" cy="4417352"/>
          </a:xfrm>
          <a:prstGeom prst="rect">
            <a:avLst/>
          </a:prstGeom>
        </p:spPr>
      </p:pic>
      <p:pic>
        <p:nvPicPr>
          <p:cNvPr id="3" name="Picture 2">
            <a:extLst>
              <a:ext uri="{FF2B5EF4-FFF2-40B4-BE49-F238E27FC236}">
                <a16:creationId xmlns:a16="http://schemas.microsoft.com/office/drawing/2014/main" id="{66034DEA-6CE9-B48D-A87C-B786036406FA}"/>
              </a:ext>
            </a:extLst>
          </p:cNvPr>
          <p:cNvPicPr>
            <a:picLocks noChangeAspect="1"/>
          </p:cNvPicPr>
          <p:nvPr/>
        </p:nvPicPr>
        <p:blipFill>
          <a:blip r:embed="rId6"/>
          <a:stretch>
            <a:fillRect/>
          </a:stretch>
        </p:blipFill>
        <p:spPr>
          <a:xfrm>
            <a:off x="3295650" y="476699"/>
            <a:ext cx="5600700" cy="6502400"/>
          </a:xfrm>
          <a:prstGeom prst="rect">
            <a:avLst/>
          </a:prstGeom>
        </p:spPr>
      </p:pic>
    </p:spTree>
    <p:extLst>
      <p:ext uri="{BB962C8B-B14F-4D97-AF65-F5344CB8AC3E}">
        <p14:creationId xmlns:p14="http://schemas.microsoft.com/office/powerpoint/2010/main" val="3771060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a:t>
            </a:r>
            <a:r>
              <a:rPr lang="en-US" sz="3200" dirty="0">
                <a:solidFill>
                  <a:schemeClr val="accent2"/>
                </a:solidFill>
              </a:rPr>
              <a:t>2022 BARS Eaten</a:t>
            </a:r>
            <a:endParaRPr lang="en-US" sz="3200" dirty="0">
              <a:solidFill>
                <a:schemeClr val="accent1">
                  <a:lumMod val="75000"/>
                </a:schemeClr>
              </a:solidFill>
            </a:endParaRPr>
          </a:p>
        </p:txBody>
      </p:sp>
      <p:pic>
        <p:nvPicPr>
          <p:cNvPr id="3" name="Content Placeholder 3">
            <a:extLst>
              <a:ext uri="{FF2B5EF4-FFF2-40B4-BE49-F238E27FC236}">
                <a16:creationId xmlns:a16="http://schemas.microsoft.com/office/drawing/2014/main" id="{825FE3F2-E79A-FBBF-2C13-B2D7E9134C23}"/>
              </a:ext>
            </a:extLst>
          </p:cNvPr>
          <p:cNvPicPr>
            <a:picLocks noChangeAspect="1"/>
          </p:cNvPicPr>
          <p:nvPr/>
        </p:nvPicPr>
        <p:blipFill>
          <a:blip r:embed="rId3"/>
          <a:stretch>
            <a:fillRect/>
          </a:stretch>
        </p:blipFill>
        <p:spPr>
          <a:xfrm>
            <a:off x="4510266" y="1481069"/>
            <a:ext cx="7734743" cy="4351338"/>
          </a:xfrm>
          <a:prstGeom prst="rect">
            <a:avLst/>
          </a:prstGeom>
        </p:spPr>
      </p:pic>
      <p:pic>
        <p:nvPicPr>
          <p:cNvPr id="4" name="Picture 3">
            <a:extLst>
              <a:ext uri="{FF2B5EF4-FFF2-40B4-BE49-F238E27FC236}">
                <a16:creationId xmlns:a16="http://schemas.microsoft.com/office/drawing/2014/main" id="{77D23D39-6B62-0911-9298-6239D83971DE}"/>
              </a:ext>
            </a:extLst>
          </p:cNvPr>
          <p:cNvPicPr>
            <a:picLocks noChangeAspect="1"/>
          </p:cNvPicPr>
          <p:nvPr/>
        </p:nvPicPr>
        <p:blipFill rotWithShape="1">
          <a:blip r:embed="rId4"/>
          <a:srcRect l="5499" t="10727" r="5328" b="12433"/>
          <a:stretch/>
        </p:blipFill>
        <p:spPr>
          <a:xfrm>
            <a:off x="-477083" y="1353172"/>
            <a:ext cx="6930887" cy="4479235"/>
          </a:xfrm>
          <a:prstGeom prst="rect">
            <a:avLst/>
          </a:prstGeom>
        </p:spPr>
      </p:pic>
      <p:pic>
        <p:nvPicPr>
          <p:cNvPr id="5" name="Content Placeholder 3">
            <a:extLst>
              <a:ext uri="{FF2B5EF4-FFF2-40B4-BE49-F238E27FC236}">
                <a16:creationId xmlns:a16="http://schemas.microsoft.com/office/drawing/2014/main" id="{D37C3D28-1042-AE5D-AE12-155CEBB1A6A8}"/>
              </a:ext>
            </a:extLst>
          </p:cNvPr>
          <p:cNvPicPr>
            <a:picLocks noChangeAspect="1"/>
          </p:cNvPicPr>
          <p:nvPr/>
        </p:nvPicPr>
        <p:blipFill>
          <a:blip r:embed="rId5"/>
          <a:stretch>
            <a:fillRect/>
          </a:stretch>
        </p:blipFill>
        <p:spPr>
          <a:xfrm>
            <a:off x="2228628" y="1825625"/>
            <a:ext cx="7734743" cy="4351338"/>
          </a:xfrm>
          <a:prstGeom prst="rect">
            <a:avLst/>
          </a:prstGeom>
        </p:spPr>
      </p:pic>
      <p:pic>
        <p:nvPicPr>
          <p:cNvPr id="7" name="Picture 6">
            <a:extLst>
              <a:ext uri="{FF2B5EF4-FFF2-40B4-BE49-F238E27FC236}">
                <a16:creationId xmlns:a16="http://schemas.microsoft.com/office/drawing/2014/main" id="{8754B3C1-A68C-F92F-1FB4-044836E0AE86}"/>
              </a:ext>
            </a:extLst>
          </p:cNvPr>
          <p:cNvPicPr>
            <a:picLocks noChangeAspect="1"/>
          </p:cNvPicPr>
          <p:nvPr/>
        </p:nvPicPr>
        <p:blipFill>
          <a:blip r:embed="rId6"/>
          <a:stretch>
            <a:fillRect/>
          </a:stretch>
        </p:blipFill>
        <p:spPr>
          <a:xfrm>
            <a:off x="3972339" y="1476011"/>
            <a:ext cx="7772400" cy="4343144"/>
          </a:xfrm>
          <a:prstGeom prst="rect">
            <a:avLst/>
          </a:prstGeom>
        </p:spPr>
      </p:pic>
      <p:pic>
        <p:nvPicPr>
          <p:cNvPr id="6" name="Content Placeholder 3">
            <a:extLst>
              <a:ext uri="{FF2B5EF4-FFF2-40B4-BE49-F238E27FC236}">
                <a16:creationId xmlns:a16="http://schemas.microsoft.com/office/drawing/2014/main" id="{F172B154-AFD8-E424-31D4-053F147E51DB}"/>
              </a:ext>
            </a:extLst>
          </p:cNvPr>
          <p:cNvPicPr>
            <a:picLocks noChangeAspect="1"/>
          </p:cNvPicPr>
          <p:nvPr/>
        </p:nvPicPr>
        <p:blipFill>
          <a:blip r:embed="rId7"/>
          <a:stretch>
            <a:fillRect/>
          </a:stretch>
        </p:blipFill>
        <p:spPr>
          <a:xfrm>
            <a:off x="2190387" y="1825625"/>
            <a:ext cx="7811225" cy="4351338"/>
          </a:xfrm>
          <a:prstGeom prst="rect">
            <a:avLst/>
          </a:prstGeom>
        </p:spPr>
      </p:pic>
      <p:pic>
        <p:nvPicPr>
          <p:cNvPr id="8" name="Content Placeholder 3">
            <a:extLst>
              <a:ext uri="{FF2B5EF4-FFF2-40B4-BE49-F238E27FC236}">
                <a16:creationId xmlns:a16="http://schemas.microsoft.com/office/drawing/2014/main" id="{201D8A2E-75A5-D444-88C9-DC53D37E52AD}"/>
              </a:ext>
            </a:extLst>
          </p:cNvPr>
          <p:cNvPicPr>
            <a:picLocks noChangeAspect="1"/>
          </p:cNvPicPr>
          <p:nvPr/>
        </p:nvPicPr>
        <p:blipFill>
          <a:blip r:embed="rId8"/>
          <a:stretch>
            <a:fillRect/>
          </a:stretch>
        </p:blipFill>
        <p:spPr>
          <a:xfrm>
            <a:off x="2150371" y="1825625"/>
            <a:ext cx="7891258" cy="4351338"/>
          </a:xfrm>
          <a:prstGeom prst="rect">
            <a:avLst/>
          </a:prstGeom>
        </p:spPr>
      </p:pic>
      <p:pic>
        <p:nvPicPr>
          <p:cNvPr id="10" name="Picture 9">
            <a:extLst>
              <a:ext uri="{FF2B5EF4-FFF2-40B4-BE49-F238E27FC236}">
                <a16:creationId xmlns:a16="http://schemas.microsoft.com/office/drawing/2014/main" id="{29CC1AC5-5EF0-E7FA-C827-A449FB27E934}"/>
              </a:ext>
            </a:extLst>
          </p:cNvPr>
          <p:cNvPicPr>
            <a:picLocks noChangeAspect="1"/>
          </p:cNvPicPr>
          <p:nvPr/>
        </p:nvPicPr>
        <p:blipFill>
          <a:blip r:embed="rId9"/>
          <a:stretch>
            <a:fillRect/>
          </a:stretch>
        </p:blipFill>
        <p:spPr>
          <a:xfrm>
            <a:off x="2209800" y="1126528"/>
            <a:ext cx="7772400" cy="4604944"/>
          </a:xfrm>
          <a:prstGeom prst="rect">
            <a:avLst/>
          </a:prstGeom>
        </p:spPr>
      </p:pic>
      <p:pic>
        <p:nvPicPr>
          <p:cNvPr id="9" name="Content Placeholder 3">
            <a:extLst>
              <a:ext uri="{FF2B5EF4-FFF2-40B4-BE49-F238E27FC236}">
                <a16:creationId xmlns:a16="http://schemas.microsoft.com/office/drawing/2014/main" id="{F3C37CCB-C334-8A0E-89F6-79E906276918}"/>
              </a:ext>
            </a:extLst>
          </p:cNvPr>
          <p:cNvPicPr>
            <a:picLocks noChangeAspect="1"/>
          </p:cNvPicPr>
          <p:nvPr/>
        </p:nvPicPr>
        <p:blipFill>
          <a:blip r:embed="rId10"/>
          <a:stretch>
            <a:fillRect/>
          </a:stretch>
        </p:blipFill>
        <p:spPr>
          <a:xfrm>
            <a:off x="2280797" y="1825625"/>
            <a:ext cx="7630406" cy="4351338"/>
          </a:xfrm>
          <a:prstGeom prst="rect">
            <a:avLst/>
          </a:prstGeom>
        </p:spPr>
      </p:pic>
      <p:pic>
        <p:nvPicPr>
          <p:cNvPr id="14" name="Picture 13">
            <a:extLst>
              <a:ext uri="{FF2B5EF4-FFF2-40B4-BE49-F238E27FC236}">
                <a16:creationId xmlns:a16="http://schemas.microsoft.com/office/drawing/2014/main" id="{3D088764-365F-5823-8AEC-6D38E7750437}"/>
              </a:ext>
            </a:extLst>
          </p:cNvPr>
          <p:cNvPicPr>
            <a:picLocks noChangeAspect="1"/>
          </p:cNvPicPr>
          <p:nvPr/>
        </p:nvPicPr>
        <p:blipFill>
          <a:blip r:embed="rId11"/>
          <a:stretch>
            <a:fillRect/>
          </a:stretch>
        </p:blipFill>
        <p:spPr>
          <a:xfrm>
            <a:off x="2459935" y="2004626"/>
            <a:ext cx="7772400" cy="4596178"/>
          </a:xfrm>
          <a:prstGeom prst="rect">
            <a:avLst/>
          </a:prstGeom>
        </p:spPr>
      </p:pic>
      <p:pic>
        <p:nvPicPr>
          <p:cNvPr id="11" name="Picture 10">
            <a:extLst>
              <a:ext uri="{FF2B5EF4-FFF2-40B4-BE49-F238E27FC236}">
                <a16:creationId xmlns:a16="http://schemas.microsoft.com/office/drawing/2014/main" id="{D1C4079B-844A-828E-2E95-46FF4EF8CB00}"/>
              </a:ext>
            </a:extLst>
          </p:cNvPr>
          <p:cNvPicPr>
            <a:picLocks noChangeAspect="1"/>
          </p:cNvPicPr>
          <p:nvPr/>
        </p:nvPicPr>
        <p:blipFill>
          <a:blip r:embed="rId12"/>
          <a:stretch>
            <a:fillRect/>
          </a:stretch>
        </p:blipFill>
        <p:spPr>
          <a:xfrm>
            <a:off x="2209800" y="827939"/>
            <a:ext cx="7772400" cy="5202121"/>
          </a:xfrm>
          <a:prstGeom prst="rect">
            <a:avLst/>
          </a:prstGeom>
        </p:spPr>
      </p:pic>
      <p:pic>
        <p:nvPicPr>
          <p:cNvPr id="13" name="Picture 12">
            <a:extLst>
              <a:ext uri="{FF2B5EF4-FFF2-40B4-BE49-F238E27FC236}">
                <a16:creationId xmlns:a16="http://schemas.microsoft.com/office/drawing/2014/main" id="{4FE17335-411C-DC7F-CEE5-2AE88F940394}"/>
              </a:ext>
            </a:extLst>
          </p:cNvPr>
          <p:cNvPicPr>
            <a:picLocks noChangeAspect="1"/>
          </p:cNvPicPr>
          <p:nvPr/>
        </p:nvPicPr>
        <p:blipFill>
          <a:blip r:embed="rId13"/>
          <a:stretch>
            <a:fillRect/>
          </a:stretch>
        </p:blipFill>
        <p:spPr>
          <a:xfrm>
            <a:off x="2362200" y="985510"/>
            <a:ext cx="7772400" cy="5191780"/>
          </a:xfrm>
          <a:prstGeom prst="rect">
            <a:avLst/>
          </a:prstGeom>
        </p:spPr>
      </p:pic>
      <p:pic>
        <p:nvPicPr>
          <p:cNvPr id="12" name="Picture 11">
            <a:extLst>
              <a:ext uri="{FF2B5EF4-FFF2-40B4-BE49-F238E27FC236}">
                <a16:creationId xmlns:a16="http://schemas.microsoft.com/office/drawing/2014/main" id="{EE431CC3-F6D0-74BA-9555-CA37CF695024}"/>
              </a:ext>
            </a:extLst>
          </p:cNvPr>
          <p:cNvPicPr>
            <a:picLocks noChangeAspect="1"/>
          </p:cNvPicPr>
          <p:nvPr/>
        </p:nvPicPr>
        <p:blipFill>
          <a:blip r:embed="rId14"/>
          <a:stretch>
            <a:fillRect/>
          </a:stretch>
        </p:blipFill>
        <p:spPr>
          <a:xfrm>
            <a:off x="2362200" y="680710"/>
            <a:ext cx="7772400" cy="5243285"/>
          </a:xfrm>
          <a:prstGeom prst="rect">
            <a:avLst/>
          </a:prstGeom>
        </p:spPr>
      </p:pic>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446B7E61-A948-1730-9B84-65CD52551506}"/>
                  </a:ext>
                </a:extLst>
              </p14:cNvPr>
              <p14:cNvContentPartPr/>
              <p14:nvPr/>
            </p14:nvContentPartPr>
            <p14:xfrm>
              <a:off x="4873925" y="3597136"/>
              <a:ext cx="1045440" cy="685800"/>
            </p14:xfrm>
          </p:contentPart>
        </mc:Choice>
        <mc:Fallback xmlns="">
          <p:pic>
            <p:nvPicPr>
              <p:cNvPr id="15" name="Ink 14">
                <a:extLst>
                  <a:ext uri="{FF2B5EF4-FFF2-40B4-BE49-F238E27FC236}">
                    <a16:creationId xmlns:a16="http://schemas.microsoft.com/office/drawing/2014/main" id="{446B7E61-A948-1730-9B84-65CD52551506}"/>
                  </a:ext>
                </a:extLst>
              </p:cNvPr>
              <p:cNvPicPr/>
              <p:nvPr/>
            </p:nvPicPr>
            <p:blipFill>
              <a:blip r:embed="rId16"/>
              <a:stretch>
                <a:fillRect/>
              </a:stretch>
            </p:blipFill>
            <p:spPr>
              <a:xfrm>
                <a:off x="4867805" y="3591016"/>
                <a:ext cx="1057680" cy="698040"/>
              </a:xfrm>
              <a:prstGeom prst="rect">
                <a:avLst/>
              </a:prstGeom>
            </p:spPr>
          </p:pic>
        </mc:Fallback>
      </mc:AlternateContent>
    </p:spTree>
    <p:extLst>
      <p:ext uri="{BB962C8B-B14F-4D97-AF65-F5344CB8AC3E}">
        <p14:creationId xmlns:p14="http://schemas.microsoft.com/office/powerpoint/2010/main" val="4108945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new site </a:t>
            </a:r>
            <a:r>
              <a:rPr lang="en-US" sz="3200" dirty="0">
                <a:solidFill>
                  <a:schemeClr val="accent2"/>
                </a:solidFill>
              </a:rPr>
              <a:t>2022</a:t>
            </a:r>
            <a:endParaRPr lang="en-US" sz="3200" dirty="0">
              <a:solidFill>
                <a:schemeClr val="accent1">
                  <a:lumMod val="75000"/>
                </a:schemeClr>
              </a:solidFill>
            </a:endParaRPr>
          </a:p>
        </p:txBody>
      </p:sp>
      <p:pic>
        <p:nvPicPr>
          <p:cNvPr id="3" name="Picture 2">
            <a:extLst>
              <a:ext uri="{FF2B5EF4-FFF2-40B4-BE49-F238E27FC236}">
                <a16:creationId xmlns:a16="http://schemas.microsoft.com/office/drawing/2014/main" id="{7EDD7C27-D767-20C7-E08D-5E5B111FABBC}"/>
              </a:ext>
            </a:extLst>
          </p:cNvPr>
          <p:cNvPicPr>
            <a:picLocks noChangeAspect="1"/>
          </p:cNvPicPr>
          <p:nvPr/>
        </p:nvPicPr>
        <p:blipFill>
          <a:blip r:embed="rId3"/>
          <a:stretch>
            <a:fillRect/>
          </a:stretch>
        </p:blipFill>
        <p:spPr>
          <a:xfrm>
            <a:off x="5310808" y="1180206"/>
            <a:ext cx="7772400" cy="5186699"/>
          </a:xfrm>
          <a:prstGeom prst="rect">
            <a:avLst/>
          </a:prstGeom>
        </p:spPr>
      </p:pic>
      <p:pic>
        <p:nvPicPr>
          <p:cNvPr id="4" name="Picture 3">
            <a:extLst>
              <a:ext uri="{FF2B5EF4-FFF2-40B4-BE49-F238E27FC236}">
                <a16:creationId xmlns:a16="http://schemas.microsoft.com/office/drawing/2014/main" id="{48A0CA2D-27D8-E1E6-C0ED-04CC9FC3969D}"/>
              </a:ext>
            </a:extLst>
          </p:cNvPr>
          <p:cNvPicPr>
            <a:picLocks noChangeAspect="1"/>
          </p:cNvPicPr>
          <p:nvPr/>
        </p:nvPicPr>
        <p:blipFill>
          <a:blip r:embed="rId4"/>
          <a:stretch>
            <a:fillRect/>
          </a:stretch>
        </p:blipFill>
        <p:spPr>
          <a:xfrm>
            <a:off x="-1676400" y="807357"/>
            <a:ext cx="7772400" cy="5243285"/>
          </a:xfrm>
          <a:prstGeom prst="rect">
            <a:avLst/>
          </a:prstGeom>
        </p:spPr>
      </p:pic>
      <p:cxnSp>
        <p:nvCxnSpPr>
          <p:cNvPr id="6" name="Straight Arrow Connector 5">
            <a:extLst>
              <a:ext uri="{FF2B5EF4-FFF2-40B4-BE49-F238E27FC236}">
                <a16:creationId xmlns:a16="http://schemas.microsoft.com/office/drawing/2014/main" id="{4E345806-42E0-F6BD-E314-AA059B3FF87B}"/>
              </a:ext>
            </a:extLst>
          </p:cNvPr>
          <p:cNvCxnSpPr/>
          <p:nvPr/>
        </p:nvCxnSpPr>
        <p:spPr>
          <a:xfrm>
            <a:off x="-318052" y="2584174"/>
            <a:ext cx="477078" cy="70236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080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2023 eaten</a:t>
            </a:r>
            <a:endParaRPr lang="en-US" sz="3200" dirty="0">
              <a:solidFill>
                <a:schemeClr val="accent1">
                  <a:lumMod val="75000"/>
                </a:schemeClr>
              </a:solidFill>
            </a:endParaRPr>
          </a:p>
        </p:txBody>
      </p:sp>
      <p:pic>
        <p:nvPicPr>
          <p:cNvPr id="15" name="Picture 14">
            <a:extLst>
              <a:ext uri="{FF2B5EF4-FFF2-40B4-BE49-F238E27FC236}">
                <a16:creationId xmlns:a16="http://schemas.microsoft.com/office/drawing/2014/main" id="{4925796A-6EBC-0651-FD1D-C4DDBCFF0EA6}"/>
              </a:ext>
            </a:extLst>
          </p:cNvPr>
          <p:cNvPicPr>
            <a:picLocks noChangeAspect="1"/>
          </p:cNvPicPr>
          <p:nvPr/>
        </p:nvPicPr>
        <p:blipFill>
          <a:blip r:embed="rId3"/>
          <a:stretch>
            <a:fillRect/>
          </a:stretch>
        </p:blipFill>
        <p:spPr>
          <a:xfrm>
            <a:off x="2209800" y="1349539"/>
            <a:ext cx="7772400" cy="5245601"/>
          </a:xfrm>
          <a:prstGeom prst="rect">
            <a:avLst/>
          </a:prstGeom>
        </p:spPr>
      </p:pic>
      <p:pic>
        <p:nvPicPr>
          <p:cNvPr id="3" name="Picture 2">
            <a:extLst>
              <a:ext uri="{FF2B5EF4-FFF2-40B4-BE49-F238E27FC236}">
                <a16:creationId xmlns:a16="http://schemas.microsoft.com/office/drawing/2014/main" id="{958F8201-03B0-A0D7-88FC-A9F28B896A2B}"/>
              </a:ext>
            </a:extLst>
          </p:cNvPr>
          <p:cNvPicPr>
            <a:picLocks noChangeAspect="1"/>
          </p:cNvPicPr>
          <p:nvPr/>
        </p:nvPicPr>
        <p:blipFill>
          <a:blip r:embed="rId4"/>
          <a:stretch>
            <a:fillRect/>
          </a:stretch>
        </p:blipFill>
        <p:spPr>
          <a:xfrm>
            <a:off x="2097155" y="1050763"/>
            <a:ext cx="7772400" cy="5199415"/>
          </a:xfrm>
          <a:prstGeom prst="rect">
            <a:avLst/>
          </a:prstGeom>
        </p:spPr>
      </p:pic>
      <p:pic>
        <p:nvPicPr>
          <p:cNvPr id="4" name="Picture 3">
            <a:extLst>
              <a:ext uri="{FF2B5EF4-FFF2-40B4-BE49-F238E27FC236}">
                <a16:creationId xmlns:a16="http://schemas.microsoft.com/office/drawing/2014/main" id="{210AE1B7-93C6-40AF-33BD-246F06002A87}"/>
              </a:ext>
            </a:extLst>
          </p:cNvPr>
          <p:cNvPicPr>
            <a:picLocks noChangeAspect="1"/>
          </p:cNvPicPr>
          <p:nvPr/>
        </p:nvPicPr>
        <p:blipFill>
          <a:blip r:embed="rId5"/>
          <a:stretch>
            <a:fillRect/>
          </a:stretch>
        </p:blipFill>
        <p:spPr>
          <a:xfrm>
            <a:off x="2209800" y="836928"/>
            <a:ext cx="7772400" cy="5184144"/>
          </a:xfrm>
          <a:prstGeom prst="rect">
            <a:avLst/>
          </a:prstGeom>
        </p:spPr>
      </p:pic>
    </p:spTree>
    <p:extLst>
      <p:ext uri="{BB962C8B-B14F-4D97-AF65-F5344CB8AC3E}">
        <p14:creationId xmlns:p14="http://schemas.microsoft.com/office/powerpoint/2010/main" val="2079453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1077218"/>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new stable site </a:t>
            </a:r>
            <a:r>
              <a:rPr lang="en-US" sz="3200" dirty="0">
                <a:solidFill>
                  <a:schemeClr val="accent2"/>
                </a:solidFill>
              </a:rPr>
              <a:t>2023 -2024</a:t>
            </a:r>
            <a:endParaRPr lang="en-US" sz="3200" dirty="0">
              <a:solidFill>
                <a:schemeClr val="accent1">
                  <a:lumMod val="75000"/>
                </a:schemeClr>
              </a:solidFill>
            </a:endParaRPr>
          </a:p>
        </p:txBody>
      </p:sp>
      <p:pic>
        <p:nvPicPr>
          <p:cNvPr id="5" name="Picture 4">
            <a:extLst>
              <a:ext uri="{FF2B5EF4-FFF2-40B4-BE49-F238E27FC236}">
                <a16:creationId xmlns:a16="http://schemas.microsoft.com/office/drawing/2014/main" id="{8F338C72-7D44-5504-E081-722967D7B33F}"/>
              </a:ext>
            </a:extLst>
          </p:cNvPr>
          <p:cNvPicPr>
            <a:picLocks noChangeAspect="1"/>
          </p:cNvPicPr>
          <p:nvPr/>
        </p:nvPicPr>
        <p:blipFill>
          <a:blip r:embed="rId3"/>
          <a:stretch>
            <a:fillRect/>
          </a:stretch>
        </p:blipFill>
        <p:spPr>
          <a:xfrm>
            <a:off x="2209800" y="708035"/>
            <a:ext cx="7772400" cy="5441929"/>
          </a:xfrm>
          <a:prstGeom prst="rect">
            <a:avLst/>
          </a:prstGeom>
        </p:spPr>
      </p:pic>
    </p:spTree>
    <p:extLst>
      <p:ext uri="{BB962C8B-B14F-4D97-AF65-F5344CB8AC3E}">
        <p14:creationId xmlns:p14="http://schemas.microsoft.com/office/powerpoint/2010/main" val="43023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1077218"/>
          </a:xfrm>
          <a:prstGeom prst="rect">
            <a:avLst/>
          </a:prstGeom>
          <a:noFill/>
        </p:spPr>
        <p:txBody>
          <a:bodyPr wrap="square" rtlCol="0">
            <a:spAutoFit/>
          </a:bodyPr>
          <a:lstStyle/>
          <a:p>
            <a:r>
              <a:rPr lang="en-US" sz="3200" dirty="0">
                <a:solidFill>
                  <a:schemeClr val="accent1">
                    <a:lumMod val="75000"/>
                  </a:schemeClr>
                </a:solidFill>
              </a:rPr>
              <a:t>CASE STUDY </a:t>
            </a:r>
            <a:r>
              <a:rPr lang="en-US" sz="3200" dirty="0"/>
              <a:t>- Diffuse Venting Site - </a:t>
            </a:r>
            <a:r>
              <a:rPr lang="en-US" sz="3200" dirty="0">
                <a:solidFill>
                  <a:srgbClr val="FF0000"/>
                </a:solidFill>
              </a:rPr>
              <a:t>Collapse</a:t>
            </a:r>
            <a:r>
              <a:rPr lang="en-US" sz="3200" dirty="0"/>
              <a:t>: TEMPO-Mini – </a:t>
            </a:r>
            <a:r>
              <a:rPr lang="en-US" sz="3200" dirty="0">
                <a:solidFill>
                  <a:schemeClr val="accent2"/>
                </a:solidFill>
              </a:rPr>
              <a:t>2018 </a:t>
            </a:r>
            <a:r>
              <a:rPr lang="en-US" sz="3200" dirty="0"/>
              <a:t>note ledge structure  of Grotto</a:t>
            </a:r>
          </a:p>
        </p:txBody>
      </p:sp>
      <p:pic>
        <p:nvPicPr>
          <p:cNvPr id="3" name="Content Placeholder 3">
            <a:extLst>
              <a:ext uri="{FF2B5EF4-FFF2-40B4-BE49-F238E27FC236}">
                <a16:creationId xmlns:a16="http://schemas.microsoft.com/office/drawing/2014/main" id="{35F8FE1F-15C7-A818-D2DB-57A57E3A490A}"/>
              </a:ext>
            </a:extLst>
          </p:cNvPr>
          <p:cNvPicPr>
            <a:picLocks noChangeAspect="1"/>
          </p:cNvPicPr>
          <p:nvPr/>
        </p:nvPicPr>
        <p:blipFill rotWithShape="1">
          <a:blip r:embed="rId3"/>
          <a:srcRect l="448" t="2233" r="1404" b="20758"/>
          <a:stretch/>
        </p:blipFill>
        <p:spPr>
          <a:xfrm>
            <a:off x="1480861" y="1166190"/>
            <a:ext cx="9230277" cy="5194853"/>
          </a:xfrm>
          <a:prstGeom prst="rect">
            <a:avLst/>
          </a:prstGeom>
        </p:spPr>
      </p:pic>
    </p:spTree>
    <p:extLst>
      <p:ext uri="{BB962C8B-B14F-4D97-AF65-F5344CB8AC3E}">
        <p14:creationId xmlns:p14="http://schemas.microsoft.com/office/powerpoint/2010/main" val="1034863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1077218"/>
          </a:xfrm>
          <a:prstGeom prst="rect">
            <a:avLst/>
          </a:prstGeom>
          <a:noFill/>
        </p:spPr>
        <p:txBody>
          <a:bodyPr wrap="square" rtlCol="0">
            <a:spAutoFit/>
          </a:bodyPr>
          <a:lstStyle/>
          <a:p>
            <a:r>
              <a:rPr lang="en-US" sz="3200" dirty="0">
                <a:solidFill>
                  <a:schemeClr val="accent1">
                    <a:lumMod val="75000"/>
                  </a:schemeClr>
                </a:solidFill>
              </a:rPr>
              <a:t>CASE STUDY </a:t>
            </a:r>
            <a:r>
              <a:rPr lang="en-US" sz="3200" dirty="0"/>
              <a:t>- Diffuse Venting Site - Collapse: TEMPO-Mini – </a:t>
            </a:r>
            <a:r>
              <a:rPr lang="en-US" sz="3200" dirty="0">
                <a:solidFill>
                  <a:schemeClr val="accent2"/>
                </a:solidFill>
              </a:rPr>
              <a:t>2022</a:t>
            </a:r>
            <a:r>
              <a:rPr lang="en-US" sz="3200" dirty="0"/>
              <a:t> ledge structure</a:t>
            </a:r>
            <a:endParaRPr lang="en-US" sz="3200" dirty="0">
              <a:solidFill>
                <a:schemeClr val="accent1">
                  <a:lumMod val="75000"/>
                </a:schemeClr>
              </a:solidFill>
            </a:endParaRPr>
          </a:p>
        </p:txBody>
      </p:sp>
      <p:pic>
        <p:nvPicPr>
          <p:cNvPr id="3" name="Content Placeholder 3">
            <a:extLst>
              <a:ext uri="{FF2B5EF4-FFF2-40B4-BE49-F238E27FC236}">
                <a16:creationId xmlns:a16="http://schemas.microsoft.com/office/drawing/2014/main" id="{35F8FE1F-15C7-A818-D2DB-57A57E3A490A}"/>
              </a:ext>
            </a:extLst>
          </p:cNvPr>
          <p:cNvPicPr>
            <a:picLocks noChangeAspect="1"/>
          </p:cNvPicPr>
          <p:nvPr/>
        </p:nvPicPr>
        <p:blipFill>
          <a:blip r:embed="rId3"/>
          <a:stretch>
            <a:fillRect/>
          </a:stretch>
        </p:blipFill>
        <p:spPr>
          <a:xfrm>
            <a:off x="1977215" y="1046922"/>
            <a:ext cx="8276928" cy="5936973"/>
          </a:xfrm>
          <a:prstGeom prst="rect">
            <a:avLst/>
          </a:prstGeom>
        </p:spPr>
      </p:pic>
      <p:pic>
        <p:nvPicPr>
          <p:cNvPr id="4" name="Picture 3">
            <a:extLst>
              <a:ext uri="{FF2B5EF4-FFF2-40B4-BE49-F238E27FC236}">
                <a16:creationId xmlns:a16="http://schemas.microsoft.com/office/drawing/2014/main" id="{B61E7ACD-E5C6-A7A3-F7EE-47E1A97DF868}"/>
              </a:ext>
            </a:extLst>
          </p:cNvPr>
          <p:cNvPicPr>
            <a:picLocks noChangeAspect="1"/>
          </p:cNvPicPr>
          <p:nvPr/>
        </p:nvPicPr>
        <p:blipFill>
          <a:blip r:embed="rId4"/>
          <a:stretch>
            <a:fillRect/>
          </a:stretch>
        </p:blipFill>
        <p:spPr>
          <a:xfrm>
            <a:off x="2209800" y="807357"/>
            <a:ext cx="7772400" cy="5243285"/>
          </a:xfrm>
          <a:prstGeom prst="rect">
            <a:avLst/>
          </a:prstGeom>
        </p:spPr>
      </p:pic>
    </p:spTree>
    <p:extLst>
      <p:ext uri="{BB962C8B-B14F-4D97-AF65-F5344CB8AC3E}">
        <p14:creationId xmlns:p14="http://schemas.microsoft.com/office/powerpoint/2010/main" val="1845561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a:t>
            </a:r>
            <a:r>
              <a:rPr lang="en-US" sz="3200" dirty="0"/>
              <a:t>- Diffuse Venting Site - Collapse: TEMPO-Mini</a:t>
            </a:r>
            <a:endParaRPr lang="en-US" sz="3200" dirty="0">
              <a:solidFill>
                <a:schemeClr val="accent1">
                  <a:lumMod val="75000"/>
                </a:schemeClr>
              </a:solidFill>
            </a:endParaRPr>
          </a:p>
        </p:txBody>
      </p:sp>
      <p:pic>
        <p:nvPicPr>
          <p:cNvPr id="4" name="Picture 3">
            <a:extLst>
              <a:ext uri="{FF2B5EF4-FFF2-40B4-BE49-F238E27FC236}">
                <a16:creationId xmlns:a16="http://schemas.microsoft.com/office/drawing/2014/main" id="{FC17F291-C49E-97BB-0879-BA7A26A65651}"/>
              </a:ext>
            </a:extLst>
          </p:cNvPr>
          <p:cNvPicPr>
            <a:picLocks noChangeAspect="1"/>
          </p:cNvPicPr>
          <p:nvPr/>
        </p:nvPicPr>
        <p:blipFill>
          <a:blip r:embed="rId3"/>
          <a:stretch>
            <a:fillRect/>
          </a:stretch>
        </p:blipFill>
        <p:spPr>
          <a:xfrm>
            <a:off x="2209800" y="1261696"/>
            <a:ext cx="7772400" cy="4334607"/>
          </a:xfrm>
          <a:prstGeom prst="rect">
            <a:avLst/>
          </a:prstGeom>
        </p:spPr>
      </p:pic>
      <p:sp>
        <p:nvSpPr>
          <p:cNvPr id="6" name="TextBox 5">
            <a:extLst>
              <a:ext uri="{FF2B5EF4-FFF2-40B4-BE49-F238E27FC236}">
                <a16:creationId xmlns:a16="http://schemas.microsoft.com/office/drawing/2014/main" id="{7399F2AE-6DD9-0ACE-76C6-10EC87FED01A}"/>
              </a:ext>
            </a:extLst>
          </p:cNvPr>
          <p:cNvSpPr txBox="1"/>
          <p:nvPr/>
        </p:nvSpPr>
        <p:spPr>
          <a:xfrm>
            <a:off x="192156" y="6089374"/>
            <a:ext cx="11840818" cy="584775"/>
          </a:xfrm>
          <a:prstGeom prst="rect">
            <a:avLst/>
          </a:prstGeom>
          <a:noFill/>
        </p:spPr>
        <p:txBody>
          <a:bodyPr wrap="square" rtlCol="0">
            <a:spAutoFit/>
          </a:bodyPr>
          <a:lstStyle/>
          <a:p>
            <a:pPr algn="ctr"/>
            <a:r>
              <a:rPr lang="en-US" sz="3200" dirty="0">
                <a:solidFill>
                  <a:schemeClr val="accent1">
                    <a:lumMod val="75000"/>
                  </a:schemeClr>
                </a:solidFill>
              </a:rPr>
              <a:t>Deployed continually on this ledge from 2011 to 2019</a:t>
            </a:r>
            <a:endParaRPr lang="en-US" sz="3200" dirty="0"/>
          </a:p>
        </p:txBody>
      </p:sp>
    </p:spTree>
    <p:extLst>
      <p:ext uri="{BB962C8B-B14F-4D97-AF65-F5344CB8AC3E}">
        <p14:creationId xmlns:p14="http://schemas.microsoft.com/office/powerpoint/2010/main" val="1796758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1" y="0"/>
            <a:ext cx="12563061" cy="584775"/>
          </a:xfrm>
          <a:prstGeom prst="rect">
            <a:avLst/>
          </a:prstGeom>
          <a:noFill/>
        </p:spPr>
        <p:txBody>
          <a:bodyPr wrap="square" rtlCol="0">
            <a:spAutoFit/>
          </a:bodyPr>
          <a:lstStyle/>
          <a:p>
            <a:r>
              <a:rPr lang="en-US" sz="3200" dirty="0">
                <a:solidFill>
                  <a:schemeClr val="accent1">
                    <a:lumMod val="75000"/>
                  </a:schemeClr>
                </a:solidFill>
              </a:rPr>
              <a:t>CASE STUDY </a:t>
            </a:r>
            <a:r>
              <a:rPr lang="en-US" sz="3200" dirty="0"/>
              <a:t>- Diffuse Venting Site - Collapse: TEMPO-Mini – </a:t>
            </a:r>
            <a:r>
              <a:rPr lang="en-US" sz="3200" dirty="0">
                <a:solidFill>
                  <a:schemeClr val="accent2"/>
                </a:solidFill>
              </a:rPr>
              <a:t>2019</a:t>
            </a:r>
            <a:endParaRPr lang="en-US" sz="3200" dirty="0">
              <a:solidFill>
                <a:schemeClr val="accent1">
                  <a:lumMod val="75000"/>
                </a:schemeClr>
              </a:solidFill>
            </a:endParaRPr>
          </a:p>
        </p:txBody>
      </p:sp>
      <p:pic>
        <p:nvPicPr>
          <p:cNvPr id="1026" name="Picture 2">
            <a:extLst>
              <a:ext uri="{FF2B5EF4-FFF2-40B4-BE49-F238E27FC236}">
                <a16:creationId xmlns:a16="http://schemas.microsoft.com/office/drawing/2014/main" id="{2E551E9F-DC0B-E23A-3390-499B6D548D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1909" y="755374"/>
            <a:ext cx="8136835" cy="6102626"/>
          </a:xfrm>
          <a:prstGeom prst="rect">
            <a:avLst/>
          </a:prstGeom>
          <a:noFill/>
          <a:extLst>
            <a:ext uri="{909E8E84-426E-40DD-AFC4-6F175D3DCCD1}">
              <a14:hiddenFill xmlns:a14="http://schemas.microsoft.com/office/drawing/2010/main">
                <a:solidFill>
                  <a:srgbClr val="FFFFFF"/>
                </a:solidFill>
              </a14:hiddenFill>
            </a:ext>
          </a:extLst>
        </p:spPr>
      </p:pic>
      <p:pic>
        <p:nvPicPr>
          <p:cNvPr id="17" name="TM_Ledge Collapse_clip.mp3">
            <a:hlinkClick r:id="" action="ppaction://media"/>
            <a:extLst>
              <a:ext uri="{FF2B5EF4-FFF2-40B4-BE49-F238E27FC236}">
                <a16:creationId xmlns:a16="http://schemas.microsoft.com/office/drawing/2014/main" id="{F9DB5B9C-5377-8200-B40E-AED6FC88BA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37639" y="4294892"/>
            <a:ext cx="812800" cy="812800"/>
          </a:xfrm>
          <a:prstGeom prst="rect">
            <a:avLst/>
          </a:prstGeom>
        </p:spPr>
      </p:pic>
      <p:sp>
        <p:nvSpPr>
          <p:cNvPr id="19" name="TextBox 18">
            <a:extLst>
              <a:ext uri="{FF2B5EF4-FFF2-40B4-BE49-F238E27FC236}">
                <a16:creationId xmlns:a16="http://schemas.microsoft.com/office/drawing/2014/main" id="{1642BB57-CC15-C1F2-B9F0-F599C34CB91C}"/>
              </a:ext>
            </a:extLst>
          </p:cNvPr>
          <p:cNvSpPr txBox="1"/>
          <p:nvPr/>
        </p:nvSpPr>
        <p:spPr>
          <a:xfrm>
            <a:off x="450578" y="1364975"/>
            <a:ext cx="3472069"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Hydrophone deployed next to TEMPO-Mini on the ledge in 2018</a:t>
            </a:r>
          </a:p>
          <a:p>
            <a:endParaRPr lang="en-US" sz="2400" dirty="0"/>
          </a:p>
          <a:p>
            <a:pPr marL="285750" indent="-285750">
              <a:buFont typeface="Arial" panose="020B0604020202020204" pitchFamily="34" charset="0"/>
              <a:buChar char="•"/>
            </a:pPr>
            <a:r>
              <a:rPr lang="en-US" sz="2400" dirty="0"/>
              <a:t>5 min spectrogram, Oct 10th, 2019</a:t>
            </a:r>
          </a:p>
        </p:txBody>
      </p:sp>
    </p:spTree>
    <p:extLst>
      <p:ext uri="{BB962C8B-B14F-4D97-AF65-F5344CB8AC3E}">
        <p14:creationId xmlns:p14="http://schemas.microsoft.com/office/powerpoint/2010/main" val="234093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1" y="0"/>
            <a:ext cx="12563061" cy="584775"/>
          </a:xfrm>
          <a:prstGeom prst="rect">
            <a:avLst/>
          </a:prstGeom>
          <a:noFill/>
        </p:spPr>
        <p:txBody>
          <a:bodyPr wrap="square" rtlCol="0">
            <a:spAutoFit/>
          </a:bodyPr>
          <a:lstStyle/>
          <a:p>
            <a:r>
              <a:rPr lang="en-US" sz="3200" dirty="0">
                <a:solidFill>
                  <a:schemeClr val="accent1">
                    <a:lumMod val="75000"/>
                  </a:schemeClr>
                </a:solidFill>
              </a:rPr>
              <a:t>CASE STUDY </a:t>
            </a:r>
            <a:r>
              <a:rPr lang="en-US" sz="3200" dirty="0"/>
              <a:t>- Diffuse Venting Site - Collapse: TEMPO-Mini – </a:t>
            </a:r>
            <a:r>
              <a:rPr lang="en-US" sz="3200" dirty="0">
                <a:solidFill>
                  <a:schemeClr val="accent2"/>
                </a:solidFill>
              </a:rPr>
              <a:t>2019</a:t>
            </a:r>
            <a:endParaRPr lang="en-US" sz="3200" dirty="0">
              <a:solidFill>
                <a:schemeClr val="accent1">
                  <a:lumMod val="75000"/>
                </a:schemeClr>
              </a:solidFill>
            </a:endParaRPr>
          </a:p>
        </p:txBody>
      </p:sp>
      <p:pic>
        <p:nvPicPr>
          <p:cNvPr id="1026" name="Picture 2">
            <a:extLst>
              <a:ext uri="{FF2B5EF4-FFF2-40B4-BE49-F238E27FC236}">
                <a16:creationId xmlns:a16="http://schemas.microsoft.com/office/drawing/2014/main" id="{2E551E9F-DC0B-E23A-3390-499B6D548D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1909" y="755374"/>
            <a:ext cx="8136835" cy="61026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9964C16-5A26-F67D-1A8A-4191893175E2}"/>
              </a:ext>
            </a:extLst>
          </p:cNvPr>
          <p:cNvPicPr>
            <a:picLocks noChangeAspect="1"/>
          </p:cNvPicPr>
          <p:nvPr/>
        </p:nvPicPr>
        <p:blipFill>
          <a:blip r:embed="rId6"/>
          <a:stretch>
            <a:fillRect/>
          </a:stretch>
        </p:blipFill>
        <p:spPr>
          <a:xfrm>
            <a:off x="367748" y="2681229"/>
            <a:ext cx="7772400" cy="1125458"/>
          </a:xfrm>
          <a:prstGeom prst="rect">
            <a:avLst/>
          </a:prstGeom>
        </p:spPr>
      </p:pic>
      <p:sp>
        <p:nvSpPr>
          <p:cNvPr id="6" name="TextBox 5">
            <a:extLst>
              <a:ext uri="{FF2B5EF4-FFF2-40B4-BE49-F238E27FC236}">
                <a16:creationId xmlns:a16="http://schemas.microsoft.com/office/drawing/2014/main" id="{7A97F6F5-00BD-4ABA-CD88-9B00D8109C80}"/>
              </a:ext>
            </a:extLst>
          </p:cNvPr>
          <p:cNvSpPr txBox="1"/>
          <p:nvPr/>
        </p:nvSpPr>
        <p:spPr>
          <a:xfrm>
            <a:off x="384313" y="2168610"/>
            <a:ext cx="3869635" cy="369332"/>
          </a:xfrm>
          <a:prstGeom prst="rect">
            <a:avLst/>
          </a:prstGeom>
          <a:noFill/>
        </p:spPr>
        <p:txBody>
          <a:bodyPr wrap="square" rtlCol="0">
            <a:spAutoFit/>
          </a:bodyPr>
          <a:lstStyle/>
          <a:p>
            <a:r>
              <a:rPr lang="en-US" dirty="0"/>
              <a:t>Temperature at Grotto BARS</a:t>
            </a:r>
          </a:p>
        </p:txBody>
      </p:sp>
      <p:sp>
        <p:nvSpPr>
          <p:cNvPr id="7" name="TextBox 6">
            <a:extLst>
              <a:ext uri="{FF2B5EF4-FFF2-40B4-BE49-F238E27FC236}">
                <a16:creationId xmlns:a16="http://schemas.microsoft.com/office/drawing/2014/main" id="{139E6A3B-9451-71A6-7EA2-AD6CDCA46284}"/>
              </a:ext>
            </a:extLst>
          </p:cNvPr>
          <p:cNvSpPr txBox="1"/>
          <p:nvPr/>
        </p:nvSpPr>
        <p:spPr>
          <a:xfrm>
            <a:off x="0" y="2681229"/>
            <a:ext cx="424069" cy="276999"/>
          </a:xfrm>
          <a:prstGeom prst="rect">
            <a:avLst/>
          </a:prstGeom>
          <a:noFill/>
        </p:spPr>
        <p:txBody>
          <a:bodyPr wrap="square" rtlCol="0">
            <a:spAutoFit/>
          </a:bodyPr>
          <a:lstStyle/>
          <a:p>
            <a:r>
              <a:rPr lang="en-US" sz="1200" dirty="0"/>
              <a:t>300</a:t>
            </a:r>
          </a:p>
        </p:txBody>
      </p:sp>
      <p:sp>
        <p:nvSpPr>
          <p:cNvPr id="8" name="TextBox 7">
            <a:extLst>
              <a:ext uri="{FF2B5EF4-FFF2-40B4-BE49-F238E27FC236}">
                <a16:creationId xmlns:a16="http://schemas.microsoft.com/office/drawing/2014/main" id="{A480EE13-9504-5B15-7BCC-685AA8AF78B3}"/>
              </a:ext>
            </a:extLst>
          </p:cNvPr>
          <p:cNvSpPr txBox="1"/>
          <p:nvPr/>
        </p:nvSpPr>
        <p:spPr>
          <a:xfrm>
            <a:off x="-1" y="2966959"/>
            <a:ext cx="424069" cy="276999"/>
          </a:xfrm>
          <a:prstGeom prst="rect">
            <a:avLst/>
          </a:prstGeom>
          <a:noFill/>
        </p:spPr>
        <p:txBody>
          <a:bodyPr wrap="square" rtlCol="0">
            <a:spAutoFit/>
          </a:bodyPr>
          <a:lstStyle/>
          <a:p>
            <a:r>
              <a:rPr lang="en-US" sz="1200" dirty="0"/>
              <a:t>200</a:t>
            </a:r>
          </a:p>
        </p:txBody>
      </p:sp>
      <p:sp>
        <p:nvSpPr>
          <p:cNvPr id="9" name="TextBox 8">
            <a:extLst>
              <a:ext uri="{FF2B5EF4-FFF2-40B4-BE49-F238E27FC236}">
                <a16:creationId xmlns:a16="http://schemas.microsoft.com/office/drawing/2014/main" id="{0095CCCC-D6D0-D0AB-D043-CA58160A8AE0}"/>
              </a:ext>
            </a:extLst>
          </p:cNvPr>
          <p:cNvSpPr txBox="1"/>
          <p:nvPr/>
        </p:nvSpPr>
        <p:spPr>
          <a:xfrm>
            <a:off x="-2" y="3216837"/>
            <a:ext cx="424069" cy="276999"/>
          </a:xfrm>
          <a:prstGeom prst="rect">
            <a:avLst/>
          </a:prstGeom>
          <a:noFill/>
        </p:spPr>
        <p:txBody>
          <a:bodyPr wrap="square" rtlCol="0">
            <a:spAutoFit/>
          </a:bodyPr>
          <a:lstStyle/>
          <a:p>
            <a:r>
              <a:rPr lang="en-US" sz="1200" dirty="0"/>
              <a:t>100</a:t>
            </a:r>
          </a:p>
        </p:txBody>
      </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EBDCF2C2-7B19-6AE5-B8BF-BD171D460ED6}"/>
                  </a:ext>
                </a:extLst>
              </p14:cNvPr>
              <p14:cNvContentPartPr/>
              <p14:nvPr/>
            </p14:nvContentPartPr>
            <p14:xfrm>
              <a:off x="1382285" y="2714103"/>
              <a:ext cx="360" cy="360"/>
            </p14:xfrm>
          </p:contentPart>
        </mc:Choice>
        <mc:Fallback xmlns="">
          <p:pic>
            <p:nvPicPr>
              <p:cNvPr id="10" name="Ink 9">
                <a:extLst>
                  <a:ext uri="{FF2B5EF4-FFF2-40B4-BE49-F238E27FC236}">
                    <a16:creationId xmlns:a16="http://schemas.microsoft.com/office/drawing/2014/main" id="{EBDCF2C2-7B19-6AE5-B8BF-BD171D460ED6}"/>
                  </a:ext>
                </a:extLst>
              </p:cNvPr>
              <p:cNvPicPr/>
              <p:nvPr/>
            </p:nvPicPr>
            <p:blipFill>
              <a:blip r:embed="rId8"/>
              <a:stretch>
                <a:fillRect/>
              </a:stretch>
            </p:blipFill>
            <p:spPr>
              <a:xfrm>
                <a:off x="1376165" y="2707983"/>
                <a:ext cx="12600" cy="12600"/>
              </a:xfrm>
              <a:prstGeom prst="rect">
                <a:avLst/>
              </a:prstGeom>
            </p:spPr>
          </p:pic>
        </mc:Fallback>
      </mc:AlternateContent>
      <p:cxnSp>
        <p:nvCxnSpPr>
          <p:cNvPr id="13" name="Straight Connector 12">
            <a:extLst>
              <a:ext uri="{FF2B5EF4-FFF2-40B4-BE49-F238E27FC236}">
                <a16:creationId xmlns:a16="http://schemas.microsoft.com/office/drawing/2014/main" id="{49256B12-CEC5-0F70-402C-A797B40EF315}"/>
              </a:ext>
            </a:extLst>
          </p:cNvPr>
          <p:cNvCxnSpPr>
            <a:cxnSpLocks/>
          </p:cNvCxnSpPr>
          <p:nvPr/>
        </p:nvCxnSpPr>
        <p:spPr>
          <a:xfrm>
            <a:off x="1382285" y="2714103"/>
            <a:ext cx="0" cy="90374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E61D852-D62D-30CB-87EB-A1330FA9894B}"/>
              </a:ext>
            </a:extLst>
          </p:cNvPr>
          <p:cNvSpPr txBox="1"/>
          <p:nvPr/>
        </p:nvSpPr>
        <p:spPr>
          <a:xfrm>
            <a:off x="848138" y="3806687"/>
            <a:ext cx="2001580" cy="369332"/>
          </a:xfrm>
          <a:prstGeom prst="rect">
            <a:avLst/>
          </a:prstGeom>
          <a:noFill/>
        </p:spPr>
        <p:txBody>
          <a:bodyPr wrap="square" rtlCol="0">
            <a:spAutoFit/>
          </a:bodyPr>
          <a:lstStyle/>
          <a:p>
            <a:r>
              <a:rPr lang="en-US" sz="1800" dirty="0">
                <a:solidFill>
                  <a:schemeClr val="accent2"/>
                </a:solidFill>
              </a:rPr>
              <a:t>Oct, 10</a:t>
            </a:r>
            <a:r>
              <a:rPr lang="en-US" sz="1800" baseline="30000" dirty="0">
                <a:solidFill>
                  <a:schemeClr val="accent2"/>
                </a:solidFill>
              </a:rPr>
              <a:t>th</a:t>
            </a:r>
            <a:r>
              <a:rPr lang="en-US" sz="1800" dirty="0">
                <a:solidFill>
                  <a:schemeClr val="accent2"/>
                </a:solidFill>
              </a:rPr>
              <a:t>, 2019</a:t>
            </a:r>
            <a:endParaRPr lang="en-US" dirty="0"/>
          </a:p>
        </p:txBody>
      </p:sp>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E224D495-B280-253F-DDEF-F45CF46C56C1}"/>
                  </a:ext>
                </a:extLst>
              </p14:cNvPr>
              <p14:cNvContentPartPr/>
              <p14:nvPr/>
            </p14:nvContentPartPr>
            <p14:xfrm>
              <a:off x="1670645" y="5309296"/>
              <a:ext cx="360" cy="360"/>
            </p14:xfrm>
          </p:contentPart>
        </mc:Choice>
        <mc:Fallback xmlns="">
          <p:pic>
            <p:nvPicPr>
              <p:cNvPr id="16" name="Ink 15">
                <a:extLst>
                  <a:ext uri="{FF2B5EF4-FFF2-40B4-BE49-F238E27FC236}">
                    <a16:creationId xmlns:a16="http://schemas.microsoft.com/office/drawing/2014/main" id="{E224D495-B280-253F-DDEF-F45CF46C56C1}"/>
                  </a:ext>
                </a:extLst>
              </p:cNvPr>
              <p:cNvPicPr/>
              <p:nvPr/>
            </p:nvPicPr>
            <p:blipFill>
              <a:blip r:embed="rId8"/>
              <a:stretch>
                <a:fillRect/>
              </a:stretch>
            </p:blipFill>
            <p:spPr>
              <a:xfrm>
                <a:off x="1664525" y="5303176"/>
                <a:ext cx="12600" cy="12600"/>
              </a:xfrm>
              <a:prstGeom prst="rect">
                <a:avLst/>
              </a:prstGeom>
            </p:spPr>
          </p:pic>
        </mc:Fallback>
      </mc:AlternateContent>
      <p:pic>
        <p:nvPicPr>
          <p:cNvPr id="17" name="TM_Ledge Collapse_clip.mp3">
            <a:hlinkClick r:id="" action="ppaction://media"/>
            <a:extLst>
              <a:ext uri="{FF2B5EF4-FFF2-40B4-BE49-F238E27FC236}">
                <a16:creationId xmlns:a16="http://schemas.microsoft.com/office/drawing/2014/main" id="{F9DB5B9C-5377-8200-B40E-AED6FC88BA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79477" y="4634396"/>
            <a:ext cx="812800" cy="812800"/>
          </a:xfrm>
          <a:prstGeom prst="rect">
            <a:avLst/>
          </a:prstGeom>
        </p:spPr>
      </p:pic>
    </p:spTree>
    <p:extLst>
      <p:ext uri="{BB962C8B-B14F-4D97-AF65-F5344CB8AC3E}">
        <p14:creationId xmlns:p14="http://schemas.microsoft.com/office/powerpoint/2010/main" val="408029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a:t>
            </a:r>
            <a:endParaRPr lang="en-US" sz="3200" dirty="0">
              <a:solidFill>
                <a:schemeClr val="accent1">
                  <a:lumMod val="75000"/>
                </a:schemeClr>
              </a:solidFill>
            </a:endParaRPr>
          </a:p>
        </p:txBody>
      </p:sp>
      <p:sp>
        <p:nvSpPr>
          <p:cNvPr id="3" name="TextBox 2">
            <a:extLst>
              <a:ext uri="{FF2B5EF4-FFF2-40B4-BE49-F238E27FC236}">
                <a16:creationId xmlns:a16="http://schemas.microsoft.com/office/drawing/2014/main" id="{C4484B7A-75D4-3557-B685-67EAA4DEB76A}"/>
              </a:ext>
            </a:extLst>
          </p:cNvPr>
          <p:cNvSpPr txBox="1"/>
          <p:nvPr/>
        </p:nvSpPr>
        <p:spPr>
          <a:xfrm>
            <a:off x="278296" y="715618"/>
            <a:ext cx="11078817"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Benthic and Resistivity Sensor, a probe inserted into a hot orifice to measure temperature, resistivity and redox potential (Eh)</a:t>
            </a:r>
          </a:p>
          <a:p>
            <a:endParaRPr lang="en-US" sz="2400" dirty="0"/>
          </a:p>
        </p:txBody>
      </p:sp>
      <p:pic>
        <p:nvPicPr>
          <p:cNvPr id="4" name="Picture 3">
            <a:extLst>
              <a:ext uri="{FF2B5EF4-FFF2-40B4-BE49-F238E27FC236}">
                <a16:creationId xmlns:a16="http://schemas.microsoft.com/office/drawing/2014/main" id="{92E0D079-6C35-64D0-CAAD-EFB0F341949C}"/>
              </a:ext>
            </a:extLst>
          </p:cNvPr>
          <p:cNvPicPr>
            <a:picLocks noChangeAspect="1"/>
          </p:cNvPicPr>
          <p:nvPr/>
        </p:nvPicPr>
        <p:blipFill>
          <a:blip r:embed="rId3"/>
          <a:stretch>
            <a:fillRect/>
          </a:stretch>
        </p:blipFill>
        <p:spPr>
          <a:xfrm>
            <a:off x="6480312" y="2021386"/>
            <a:ext cx="5049079" cy="4731175"/>
          </a:xfrm>
          <a:prstGeom prst="rect">
            <a:avLst/>
          </a:prstGeom>
        </p:spPr>
      </p:pic>
      <p:pic>
        <p:nvPicPr>
          <p:cNvPr id="5" name="Picture 4">
            <a:extLst>
              <a:ext uri="{FF2B5EF4-FFF2-40B4-BE49-F238E27FC236}">
                <a16:creationId xmlns:a16="http://schemas.microsoft.com/office/drawing/2014/main" id="{411DA1F7-5F34-FF9D-2245-47FAEA46F810}"/>
              </a:ext>
            </a:extLst>
          </p:cNvPr>
          <p:cNvPicPr>
            <a:picLocks noChangeAspect="1"/>
          </p:cNvPicPr>
          <p:nvPr/>
        </p:nvPicPr>
        <p:blipFill rotWithShape="1">
          <a:blip r:embed="rId4"/>
          <a:srcRect l="34638" t="6681" r="7647" b="8538"/>
          <a:stretch/>
        </p:blipFill>
        <p:spPr>
          <a:xfrm rot="16200000">
            <a:off x="6594743" y="1260742"/>
            <a:ext cx="5363558" cy="5830957"/>
          </a:xfrm>
          <a:prstGeom prst="rect">
            <a:avLst/>
          </a:prstGeom>
        </p:spPr>
      </p:pic>
      <p:cxnSp>
        <p:nvCxnSpPr>
          <p:cNvPr id="8" name="Straight Arrow Connector 7">
            <a:extLst>
              <a:ext uri="{FF2B5EF4-FFF2-40B4-BE49-F238E27FC236}">
                <a16:creationId xmlns:a16="http://schemas.microsoft.com/office/drawing/2014/main" id="{EBA840D1-738B-B4A5-6E17-5B50CC473A3D}"/>
              </a:ext>
            </a:extLst>
          </p:cNvPr>
          <p:cNvCxnSpPr>
            <a:cxnSpLocks/>
          </p:cNvCxnSpPr>
          <p:nvPr/>
        </p:nvCxnSpPr>
        <p:spPr>
          <a:xfrm flipH="1">
            <a:off x="7825407" y="3928393"/>
            <a:ext cx="728870" cy="9171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3398404-FE6B-893A-D0C1-8C632BBD982D}"/>
              </a:ext>
            </a:extLst>
          </p:cNvPr>
          <p:cNvSpPr txBox="1"/>
          <p:nvPr/>
        </p:nvSpPr>
        <p:spPr>
          <a:xfrm>
            <a:off x="278296" y="1915947"/>
            <a:ext cx="6202016"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First visit by ONC (NEPTUNE CANADA) in September of 2010 after laying cable to MEF and deployment of COVIS. Blue arrow points to the deployment location.</a:t>
            </a:r>
          </a:p>
          <a:p>
            <a:endParaRPr lang="en-US" sz="2400" dirty="0"/>
          </a:p>
          <a:p>
            <a:pPr marL="285750" indent="-285750">
              <a:buFont typeface="Arial" panose="020B0604020202020204" pitchFamily="34" charset="0"/>
              <a:buChar char="•"/>
            </a:pPr>
            <a:r>
              <a:rPr lang="en-US" sz="2400" dirty="0">
                <a:hlinkClick r:id="rId5"/>
              </a:rPr>
              <a:t>Northwest Corner of Grotto</a:t>
            </a:r>
            <a:endParaRPr lang="en-US" sz="2400" dirty="0"/>
          </a:p>
          <a:p>
            <a:endParaRPr lang="en-US" sz="2400" dirty="0"/>
          </a:p>
        </p:txBody>
      </p:sp>
      <p:sp>
        <p:nvSpPr>
          <p:cNvPr id="14" name="TextBox 13">
            <a:extLst>
              <a:ext uri="{FF2B5EF4-FFF2-40B4-BE49-F238E27FC236}">
                <a16:creationId xmlns:a16="http://schemas.microsoft.com/office/drawing/2014/main" id="{9CB9D5F0-8055-E008-7D94-47483AFF8991}"/>
              </a:ext>
            </a:extLst>
          </p:cNvPr>
          <p:cNvSpPr txBox="1"/>
          <p:nvPr/>
        </p:nvSpPr>
        <p:spPr>
          <a:xfrm>
            <a:off x="3770243" y="6385149"/>
            <a:ext cx="2531165" cy="307777"/>
          </a:xfrm>
          <a:prstGeom prst="rect">
            <a:avLst/>
          </a:prstGeom>
          <a:noFill/>
        </p:spPr>
        <p:txBody>
          <a:bodyPr wrap="square" rtlCol="0">
            <a:spAutoFit/>
          </a:bodyPr>
          <a:lstStyle/>
          <a:p>
            <a:r>
              <a:rPr lang="en-US" sz="1400" dirty="0"/>
              <a:t>From Delaney et al., 1992</a:t>
            </a:r>
          </a:p>
        </p:txBody>
      </p:sp>
    </p:spTree>
    <p:extLst>
      <p:ext uri="{BB962C8B-B14F-4D97-AF65-F5344CB8AC3E}">
        <p14:creationId xmlns:p14="http://schemas.microsoft.com/office/powerpoint/2010/main" val="3141226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a:t>
            </a:r>
            <a:r>
              <a:rPr lang="en-US" sz="3200" dirty="0"/>
              <a:t>- Diffuse Venting Site - Collapse: TEMPO-Mini - </a:t>
            </a:r>
            <a:r>
              <a:rPr lang="en-US" sz="3200" dirty="0">
                <a:solidFill>
                  <a:schemeClr val="accent2"/>
                </a:solidFill>
              </a:rPr>
              <a:t>2020</a:t>
            </a:r>
            <a:endParaRPr lang="en-US" sz="3200" dirty="0">
              <a:solidFill>
                <a:schemeClr val="accent1">
                  <a:lumMod val="75000"/>
                </a:schemeClr>
              </a:solidFill>
            </a:endParaRPr>
          </a:p>
        </p:txBody>
      </p:sp>
      <p:pic>
        <p:nvPicPr>
          <p:cNvPr id="3" name="Content Placeholder 3">
            <a:extLst>
              <a:ext uri="{FF2B5EF4-FFF2-40B4-BE49-F238E27FC236}">
                <a16:creationId xmlns:a16="http://schemas.microsoft.com/office/drawing/2014/main" id="{9A6943A1-5512-F6D8-5D58-285FB1C35A4F}"/>
              </a:ext>
            </a:extLst>
          </p:cNvPr>
          <p:cNvPicPr>
            <a:picLocks noChangeAspect="1"/>
          </p:cNvPicPr>
          <p:nvPr/>
        </p:nvPicPr>
        <p:blipFill>
          <a:blip r:embed="rId3"/>
          <a:stretch>
            <a:fillRect/>
          </a:stretch>
        </p:blipFill>
        <p:spPr>
          <a:xfrm>
            <a:off x="4547201" y="2506662"/>
            <a:ext cx="7671303" cy="4351338"/>
          </a:xfrm>
          <a:prstGeom prst="rect">
            <a:avLst/>
          </a:prstGeom>
        </p:spPr>
      </p:pic>
      <p:pic>
        <p:nvPicPr>
          <p:cNvPr id="6" name="Picture 5">
            <a:extLst>
              <a:ext uri="{FF2B5EF4-FFF2-40B4-BE49-F238E27FC236}">
                <a16:creationId xmlns:a16="http://schemas.microsoft.com/office/drawing/2014/main" id="{01E5C6C7-2FCE-AE1C-B7DB-F45D1B655B20}"/>
              </a:ext>
            </a:extLst>
          </p:cNvPr>
          <p:cNvPicPr>
            <a:picLocks noChangeAspect="1"/>
          </p:cNvPicPr>
          <p:nvPr/>
        </p:nvPicPr>
        <p:blipFill rotWithShape="1">
          <a:blip r:embed="rId4"/>
          <a:srcRect b="-764"/>
          <a:stretch/>
        </p:blipFill>
        <p:spPr>
          <a:xfrm>
            <a:off x="0" y="584775"/>
            <a:ext cx="7772400" cy="4451052"/>
          </a:xfrm>
          <a:prstGeom prst="rect">
            <a:avLst/>
          </a:prstGeom>
        </p:spPr>
      </p:pic>
      <p:sp>
        <p:nvSpPr>
          <p:cNvPr id="4" name="TextBox 3">
            <a:extLst>
              <a:ext uri="{FF2B5EF4-FFF2-40B4-BE49-F238E27FC236}">
                <a16:creationId xmlns:a16="http://schemas.microsoft.com/office/drawing/2014/main" id="{33574259-71B9-6E70-67E9-4C1B0690C2C8}"/>
              </a:ext>
            </a:extLst>
          </p:cNvPr>
          <p:cNvSpPr txBox="1"/>
          <p:nvPr/>
        </p:nvSpPr>
        <p:spPr>
          <a:xfrm>
            <a:off x="843148" y="5355771"/>
            <a:ext cx="3372592" cy="1384995"/>
          </a:xfrm>
          <a:prstGeom prst="rect">
            <a:avLst/>
          </a:prstGeom>
          <a:noFill/>
        </p:spPr>
        <p:txBody>
          <a:bodyPr wrap="square" rtlCol="0">
            <a:spAutoFit/>
          </a:bodyPr>
          <a:lstStyle/>
          <a:p>
            <a:r>
              <a:rPr lang="en-US" sz="2800" dirty="0"/>
              <a:t>TEMPO-Mini at the base of the north side of Grotto</a:t>
            </a:r>
          </a:p>
        </p:txBody>
      </p:sp>
    </p:spTree>
    <p:extLst>
      <p:ext uri="{BB962C8B-B14F-4D97-AF65-F5344CB8AC3E}">
        <p14:creationId xmlns:p14="http://schemas.microsoft.com/office/powerpoint/2010/main" val="3878072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a:t>
            </a:r>
            <a:r>
              <a:rPr lang="en-US" sz="3200" dirty="0"/>
              <a:t>- Diffuse Venting Site: TEMPO-Mini - </a:t>
            </a:r>
            <a:r>
              <a:rPr lang="en-US" sz="3200" dirty="0">
                <a:solidFill>
                  <a:schemeClr val="accent2"/>
                </a:solidFill>
              </a:rPr>
              <a:t>2020</a:t>
            </a:r>
            <a:endParaRPr lang="en-US" sz="3200" dirty="0">
              <a:solidFill>
                <a:schemeClr val="accent1">
                  <a:lumMod val="75000"/>
                </a:schemeClr>
              </a:solidFill>
            </a:endParaRPr>
          </a:p>
        </p:txBody>
      </p:sp>
      <p:pic>
        <p:nvPicPr>
          <p:cNvPr id="4" name="Content Placeholder 3">
            <a:extLst>
              <a:ext uri="{FF2B5EF4-FFF2-40B4-BE49-F238E27FC236}">
                <a16:creationId xmlns:a16="http://schemas.microsoft.com/office/drawing/2014/main" id="{39F0D3DA-9D2A-137C-055D-E5425D2FDEEA}"/>
              </a:ext>
            </a:extLst>
          </p:cNvPr>
          <p:cNvPicPr>
            <a:picLocks noChangeAspect="1"/>
          </p:cNvPicPr>
          <p:nvPr/>
        </p:nvPicPr>
        <p:blipFill>
          <a:blip r:embed="rId3"/>
          <a:stretch>
            <a:fillRect/>
          </a:stretch>
        </p:blipFill>
        <p:spPr>
          <a:xfrm>
            <a:off x="-689160" y="778703"/>
            <a:ext cx="7765868" cy="4351338"/>
          </a:xfrm>
          <a:prstGeom prst="rect">
            <a:avLst/>
          </a:prstGeom>
        </p:spPr>
      </p:pic>
      <p:pic>
        <p:nvPicPr>
          <p:cNvPr id="7" name="Picture 6">
            <a:extLst>
              <a:ext uri="{FF2B5EF4-FFF2-40B4-BE49-F238E27FC236}">
                <a16:creationId xmlns:a16="http://schemas.microsoft.com/office/drawing/2014/main" id="{8D45F07F-D8BB-47E2-AAA5-9C57C1065E06}"/>
              </a:ext>
            </a:extLst>
          </p:cNvPr>
          <p:cNvPicPr>
            <a:picLocks noChangeAspect="1"/>
          </p:cNvPicPr>
          <p:nvPr/>
        </p:nvPicPr>
        <p:blipFill>
          <a:blip r:embed="rId4"/>
          <a:stretch>
            <a:fillRect/>
          </a:stretch>
        </p:blipFill>
        <p:spPr>
          <a:xfrm>
            <a:off x="7076708" y="2431944"/>
            <a:ext cx="7772400" cy="4426056"/>
          </a:xfrm>
          <a:prstGeom prst="rect">
            <a:avLst/>
          </a:prstGeom>
        </p:spPr>
      </p:pic>
      <p:sp>
        <p:nvSpPr>
          <p:cNvPr id="3" name="TextBox 2">
            <a:extLst>
              <a:ext uri="{FF2B5EF4-FFF2-40B4-BE49-F238E27FC236}">
                <a16:creationId xmlns:a16="http://schemas.microsoft.com/office/drawing/2014/main" id="{0704E33B-CFEC-87B2-A74B-B3C7BDF33C66}"/>
              </a:ext>
            </a:extLst>
          </p:cNvPr>
          <p:cNvSpPr txBox="1"/>
          <p:nvPr/>
        </p:nvSpPr>
        <p:spPr>
          <a:xfrm>
            <a:off x="2339438" y="5388378"/>
            <a:ext cx="1021278" cy="605642"/>
          </a:xfrm>
          <a:prstGeom prst="rect">
            <a:avLst/>
          </a:prstGeom>
          <a:noFill/>
        </p:spPr>
        <p:txBody>
          <a:bodyPr wrap="square" rtlCol="0">
            <a:spAutoFit/>
          </a:bodyPr>
          <a:lstStyle/>
          <a:p>
            <a:r>
              <a:rPr lang="en-US" sz="3200" dirty="0"/>
              <a:t>2011</a:t>
            </a:r>
          </a:p>
        </p:txBody>
      </p:sp>
      <p:sp>
        <p:nvSpPr>
          <p:cNvPr id="5" name="TextBox 4">
            <a:extLst>
              <a:ext uri="{FF2B5EF4-FFF2-40B4-BE49-F238E27FC236}">
                <a16:creationId xmlns:a16="http://schemas.microsoft.com/office/drawing/2014/main" id="{20FD5F56-0EBC-1314-CBB6-16B75ED90B69}"/>
              </a:ext>
            </a:extLst>
          </p:cNvPr>
          <p:cNvSpPr txBox="1"/>
          <p:nvPr/>
        </p:nvSpPr>
        <p:spPr>
          <a:xfrm>
            <a:off x="9771422" y="1826302"/>
            <a:ext cx="1021278" cy="605642"/>
          </a:xfrm>
          <a:prstGeom prst="rect">
            <a:avLst/>
          </a:prstGeom>
          <a:noFill/>
        </p:spPr>
        <p:txBody>
          <a:bodyPr wrap="square" rtlCol="0">
            <a:spAutoFit/>
          </a:bodyPr>
          <a:lstStyle/>
          <a:p>
            <a:r>
              <a:rPr lang="en-US" sz="3200" dirty="0"/>
              <a:t>2020</a:t>
            </a:r>
          </a:p>
        </p:txBody>
      </p:sp>
    </p:spTree>
    <p:extLst>
      <p:ext uri="{BB962C8B-B14F-4D97-AF65-F5344CB8AC3E}">
        <p14:creationId xmlns:p14="http://schemas.microsoft.com/office/powerpoint/2010/main" val="1654577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a:t>
            </a:r>
            <a:r>
              <a:rPr lang="en-US" sz="3200" dirty="0"/>
              <a:t>- Diffuse Venting Site: TEMPO-Mini - </a:t>
            </a:r>
            <a:r>
              <a:rPr lang="en-US" sz="3200" dirty="0">
                <a:solidFill>
                  <a:schemeClr val="accent2"/>
                </a:solidFill>
              </a:rPr>
              <a:t>2020</a:t>
            </a:r>
            <a:endParaRPr lang="en-US" sz="3200" dirty="0">
              <a:solidFill>
                <a:schemeClr val="accent1">
                  <a:lumMod val="75000"/>
                </a:schemeClr>
              </a:solidFill>
            </a:endParaRPr>
          </a:p>
        </p:txBody>
      </p:sp>
      <p:pic>
        <p:nvPicPr>
          <p:cNvPr id="4" name="Content Placeholder 3">
            <a:extLst>
              <a:ext uri="{FF2B5EF4-FFF2-40B4-BE49-F238E27FC236}">
                <a16:creationId xmlns:a16="http://schemas.microsoft.com/office/drawing/2014/main" id="{39F0D3DA-9D2A-137C-055D-E5425D2FDEEA}"/>
              </a:ext>
            </a:extLst>
          </p:cNvPr>
          <p:cNvPicPr>
            <a:picLocks noChangeAspect="1"/>
          </p:cNvPicPr>
          <p:nvPr/>
        </p:nvPicPr>
        <p:blipFill>
          <a:blip r:embed="rId3"/>
          <a:stretch>
            <a:fillRect/>
          </a:stretch>
        </p:blipFill>
        <p:spPr>
          <a:xfrm>
            <a:off x="-689160" y="778703"/>
            <a:ext cx="7765868" cy="4351338"/>
          </a:xfrm>
          <a:prstGeom prst="rect">
            <a:avLst/>
          </a:prstGeom>
        </p:spPr>
      </p:pic>
      <p:pic>
        <p:nvPicPr>
          <p:cNvPr id="7" name="Picture 6">
            <a:extLst>
              <a:ext uri="{FF2B5EF4-FFF2-40B4-BE49-F238E27FC236}">
                <a16:creationId xmlns:a16="http://schemas.microsoft.com/office/drawing/2014/main" id="{8D45F07F-D8BB-47E2-AAA5-9C57C1065E06}"/>
              </a:ext>
            </a:extLst>
          </p:cNvPr>
          <p:cNvPicPr>
            <a:picLocks noChangeAspect="1"/>
          </p:cNvPicPr>
          <p:nvPr/>
        </p:nvPicPr>
        <p:blipFill>
          <a:blip r:embed="rId4"/>
          <a:stretch>
            <a:fillRect/>
          </a:stretch>
        </p:blipFill>
        <p:spPr>
          <a:xfrm>
            <a:off x="7076708" y="2431944"/>
            <a:ext cx="7772400" cy="4426056"/>
          </a:xfrm>
          <a:prstGeom prst="rect">
            <a:avLst/>
          </a:prstGeom>
        </p:spPr>
      </p:pic>
      <p:pic>
        <p:nvPicPr>
          <p:cNvPr id="3" name="Picture 2">
            <a:extLst>
              <a:ext uri="{FF2B5EF4-FFF2-40B4-BE49-F238E27FC236}">
                <a16:creationId xmlns:a16="http://schemas.microsoft.com/office/drawing/2014/main" id="{A72C2981-4507-68F3-F485-4895CCBF9EA4}"/>
              </a:ext>
            </a:extLst>
          </p:cNvPr>
          <p:cNvPicPr>
            <a:picLocks noChangeAspect="1"/>
          </p:cNvPicPr>
          <p:nvPr/>
        </p:nvPicPr>
        <p:blipFill>
          <a:blip r:embed="rId5"/>
          <a:stretch>
            <a:fillRect/>
          </a:stretch>
        </p:blipFill>
        <p:spPr>
          <a:xfrm>
            <a:off x="2209800" y="1219200"/>
            <a:ext cx="7772400" cy="4419599"/>
          </a:xfrm>
          <a:prstGeom prst="rect">
            <a:avLst/>
          </a:prstGeom>
        </p:spPr>
      </p:pic>
      <p:sp>
        <p:nvSpPr>
          <p:cNvPr id="5" name="TextBox 4">
            <a:extLst>
              <a:ext uri="{FF2B5EF4-FFF2-40B4-BE49-F238E27FC236}">
                <a16:creationId xmlns:a16="http://schemas.microsoft.com/office/drawing/2014/main" id="{A6B868A4-7BC6-21A6-DE55-BDA89422F50D}"/>
              </a:ext>
            </a:extLst>
          </p:cNvPr>
          <p:cNvSpPr txBox="1"/>
          <p:nvPr/>
        </p:nvSpPr>
        <p:spPr>
          <a:xfrm>
            <a:off x="2209800" y="5638799"/>
            <a:ext cx="4866908" cy="1200329"/>
          </a:xfrm>
          <a:prstGeom prst="rect">
            <a:avLst/>
          </a:prstGeom>
          <a:noFill/>
        </p:spPr>
        <p:txBody>
          <a:bodyPr wrap="square" rtlCol="0">
            <a:spAutoFit/>
          </a:bodyPr>
          <a:lstStyle/>
          <a:p>
            <a:r>
              <a:rPr lang="en-US" sz="2400" dirty="0"/>
              <a:t>Hydrophone stand turned into rust. </a:t>
            </a:r>
            <a:r>
              <a:rPr lang="en-US" sz="2400"/>
              <a:t>Nominally </a:t>
            </a:r>
            <a:r>
              <a:rPr lang="en-US" sz="2400" dirty="0"/>
              <a:t>hard objects can grow or disintegrate in </a:t>
            </a:r>
            <a:r>
              <a:rPr lang="en-US" sz="2400"/>
              <a:t>this environment.</a:t>
            </a:r>
            <a:endParaRPr lang="en-US" sz="2400" dirty="0"/>
          </a:p>
        </p:txBody>
      </p:sp>
    </p:spTree>
    <p:extLst>
      <p:ext uri="{BB962C8B-B14F-4D97-AF65-F5344CB8AC3E}">
        <p14:creationId xmlns:p14="http://schemas.microsoft.com/office/powerpoint/2010/main" val="3230722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5BD3C5-6EF4-2E63-26AF-3E7E02CE48F9}"/>
              </a:ext>
            </a:extLst>
          </p:cNvPr>
          <p:cNvSpPr txBox="1"/>
          <p:nvPr/>
        </p:nvSpPr>
        <p:spPr>
          <a:xfrm>
            <a:off x="689113" y="596348"/>
            <a:ext cx="11092070" cy="7109639"/>
          </a:xfrm>
          <a:prstGeom prst="rect">
            <a:avLst/>
          </a:prstGeom>
          <a:noFill/>
        </p:spPr>
        <p:txBody>
          <a:bodyPr wrap="square" rtlCol="0">
            <a:spAutoFit/>
          </a:bodyPr>
          <a:lstStyle/>
          <a:p>
            <a:pPr marL="342900" indent="-342900">
              <a:buFont typeface="Arial" panose="020B0604020202020204" pitchFamily="34" charset="0"/>
              <a:buChar char="•"/>
            </a:pPr>
            <a:r>
              <a:rPr lang="en-US" sz="2400" dirty="0"/>
              <a:t>Visual changes at Grotto were very minimal for the first 7 years.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 2018, signs of the start of growth at the BARS location.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 2019 Tempo-mini ledge and possibly BARS “nub”  broke off</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By 2022 original BARS location had to be abandoned because hot orifices were melding with diffuse venting and intense growth of the structure would encase a BARS within a year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compiling and interpretation of these images was much more </a:t>
            </a:r>
            <a:r>
              <a:rPr lang="en-US" sz="2400" dirty="0" err="1"/>
              <a:t>labour</a:t>
            </a:r>
            <a:r>
              <a:rPr lang="en-US" sz="2400" dirty="0"/>
              <a:t> intensive than expected.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Need to devise a systematic procedures. Break-out topic? Photogrammetry, Hi-res multibeam?</a:t>
            </a:r>
          </a:p>
          <a:p>
            <a:endParaRPr lang="en-US" sz="2400" dirty="0"/>
          </a:p>
          <a:p>
            <a:endParaRPr lang="en-US" sz="2400" dirty="0"/>
          </a:p>
          <a:p>
            <a:pPr marL="342900" indent="-342900">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1119947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58488E-2A39-E605-D539-6AC3898D8104}"/>
              </a:ext>
            </a:extLst>
          </p:cNvPr>
          <p:cNvPicPr>
            <a:picLocks noChangeAspect="1"/>
          </p:cNvPicPr>
          <p:nvPr/>
        </p:nvPicPr>
        <p:blipFill rotWithShape="1">
          <a:blip r:embed="rId3"/>
          <a:srcRect l="34638" t="6681" r="7647" b="8538"/>
          <a:stretch/>
        </p:blipFill>
        <p:spPr>
          <a:xfrm rot="16200000">
            <a:off x="298813" y="-298815"/>
            <a:ext cx="6857999" cy="7455628"/>
          </a:xfrm>
          <a:prstGeom prst="rect">
            <a:avLst/>
          </a:prstGeom>
        </p:spPr>
      </p:pic>
      <p:pic>
        <p:nvPicPr>
          <p:cNvPr id="4" name="Picture 3">
            <a:extLst>
              <a:ext uri="{FF2B5EF4-FFF2-40B4-BE49-F238E27FC236}">
                <a16:creationId xmlns:a16="http://schemas.microsoft.com/office/drawing/2014/main" id="{2FCEC275-E2BB-9D91-175B-E593998856B4}"/>
              </a:ext>
            </a:extLst>
          </p:cNvPr>
          <p:cNvPicPr>
            <a:picLocks noChangeAspect="1"/>
          </p:cNvPicPr>
          <p:nvPr/>
        </p:nvPicPr>
        <p:blipFill>
          <a:blip r:embed="rId4"/>
          <a:stretch>
            <a:fillRect/>
          </a:stretch>
        </p:blipFill>
        <p:spPr>
          <a:xfrm rot="3153610">
            <a:off x="5446643" y="813578"/>
            <a:ext cx="7772400" cy="6211505"/>
          </a:xfrm>
          <a:prstGeom prst="rect">
            <a:avLst/>
          </a:prstGeom>
        </p:spPr>
      </p:pic>
      <p:sp>
        <p:nvSpPr>
          <p:cNvPr id="6" name="TextBox 5">
            <a:extLst>
              <a:ext uri="{FF2B5EF4-FFF2-40B4-BE49-F238E27FC236}">
                <a16:creationId xmlns:a16="http://schemas.microsoft.com/office/drawing/2014/main" id="{C07D104B-4F3C-D529-68BB-E015263159CC}"/>
              </a:ext>
            </a:extLst>
          </p:cNvPr>
          <p:cNvSpPr txBox="1"/>
          <p:nvPr/>
        </p:nvSpPr>
        <p:spPr>
          <a:xfrm>
            <a:off x="5526156" y="5393635"/>
            <a:ext cx="2054087" cy="646331"/>
          </a:xfrm>
          <a:prstGeom prst="rect">
            <a:avLst/>
          </a:prstGeom>
          <a:noFill/>
        </p:spPr>
        <p:txBody>
          <a:bodyPr wrap="square" rtlCol="0">
            <a:spAutoFit/>
          </a:bodyPr>
          <a:lstStyle/>
          <a:p>
            <a:r>
              <a:rPr lang="en-US" sz="3600" dirty="0"/>
              <a:t>END</a:t>
            </a:r>
          </a:p>
        </p:txBody>
      </p:sp>
    </p:spTree>
    <p:extLst>
      <p:ext uri="{BB962C8B-B14F-4D97-AF65-F5344CB8AC3E}">
        <p14:creationId xmlns:p14="http://schemas.microsoft.com/office/powerpoint/2010/main" val="2928858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2010</a:t>
            </a:r>
            <a:endParaRPr lang="en-US" sz="3200" dirty="0">
              <a:solidFill>
                <a:schemeClr val="accent1">
                  <a:lumMod val="75000"/>
                </a:schemeClr>
              </a:solidFill>
            </a:endParaRPr>
          </a:p>
        </p:txBody>
      </p:sp>
      <p:pic>
        <p:nvPicPr>
          <p:cNvPr id="4" name="Picture 3">
            <a:extLst>
              <a:ext uri="{FF2B5EF4-FFF2-40B4-BE49-F238E27FC236}">
                <a16:creationId xmlns:a16="http://schemas.microsoft.com/office/drawing/2014/main" id="{2F4C5A7D-6432-C7B2-A6A6-DFE80ECA3E0B}"/>
              </a:ext>
            </a:extLst>
          </p:cNvPr>
          <p:cNvPicPr>
            <a:picLocks noChangeAspect="1"/>
          </p:cNvPicPr>
          <p:nvPr/>
        </p:nvPicPr>
        <p:blipFill rotWithShape="1">
          <a:blip r:embed="rId3"/>
          <a:srcRect l="5499" t="10727" r="5328" b="12433"/>
          <a:stretch/>
        </p:blipFill>
        <p:spPr>
          <a:xfrm>
            <a:off x="2584169" y="1285463"/>
            <a:ext cx="6930887" cy="4479235"/>
          </a:xfrm>
          <a:prstGeom prst="rect">
            <a:avLst/>
          </a:prstGeom>
        </p:spPr>
      </p:pic>
      <p:sp>
        <p:nvSpPr>
          <p:cNvPr id="5" name="TextBox 4">
            <a:extLst>
              <a:ext uri="{FF2B5EF4-FFF2-40B4-BE49-F238E27FC236}">
                <a16:creationId xmlns:a16="http://schemas.microsoft.com/office/drawing/2014/main" id="{4C25B153-0A96-359A-0A2E-B8E3C57CE20F}"/>
              </a:ext>
            </a:extLst>
          </p:cNvPr>
          <p:cNvSpPr txBox="1"/>
          <p:nvPr/>
        </p:nvSpPr>
        <p:spPr>
          <a:xfrm>
            <a:off x="4598502" y="6096054"/>
            <a:ext cx="2994996" cy="369332"/>
          </a:xfrm>
          <a:prstGeom prst="rect">
            <a:avLst/>
          </a:prstGeom>
          <a:noFill/>
        </p:spPr>
        <p:txBody>
          <a:bodyPr wrap="square" rtlCol="0">
            <a:spAutoFit/>
          </a:bodyPr>
          <a:lstStyle/>
          <a:p>
            <a:r>
              <a:rPr lang="en-US" dirty="0"/>
              <a:t>View of the unoccupied site</a:t>
            </a:r>
          </a:p>
        </p:txBody>
      </p:sp>
    </p:spTree>
    <p:extLst>
      <p:ext uri="{BB962C8B-B14F-4D97-AF65-F5344CB8AC3E}">
        <p14:creationId xmlns:p14="http://schemas.microsoft.com/office/powerpoint/2010/main" val="1079356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2010</a:t>
            </a:r>
            <a:endParaRPr lang="en-US" sz="3200" dirty="0">
              <a:solidFill>
                <a:schemeClr val="accent1">
                  <a:lumMod val="75000"/>
                </a:schemeClr>
              </a:solidFill>
            </a:endParaRPr>
          </a:p>
        </p:txBody>
      </p:sp>
      <p:pic>
        <p:nvPicPr>
          <p:cNvPr id="4" name="Picture 3">
            <a:extLst>
              <a:ext uri="{FF2B5EF4-FFF2-40B4-BE49-F238E27FC236}">
                <a16:creationId xmlns:a16="http://schemas.microsoft.com/office/drawing/2014/main" id="{2F4C5A7D-6432-C7B2-A6A6-DFE80ECA3E0B}"/>
              </a:ext>
            </a:extLst>
          </p:cNvPr>
          <p:cNvPicPr>
            <a:picLocks noChangeAspect="1"/>
          </p:cNvPicPr>
          <p:nvPr/>
        </p:nvPicPr>
        <p:blipFill rotWithShape="1">
          <a:blip r:embed="rId3"/>
          <a:srcRect l="5499" t="10727" r="5328" b="12433"/>
          <a:stretch/>
        </p:blipFill>
        <p:spPr>
          <a:xfrm>
            <a:off x="2584169" y="1285463"/>
            <a:ext cx="6930887" cy="4479235"/>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342B326-B846-8435-8222-F693C9B86304}"/>
                  </a:ext>
                </a:extLst>
              </p14:cNvPr>
              <p14:cNvContentPartPr/>
              <p14:nvPr/>
            </p14:nvContentPartPr>
            <p14:xfrm>
              <a:off x="2956977" y="1441790"/>
              <a:ext cx="2684520" cy="3181320"/>
            </p14:xfrm>
          </p:contentPart>
        </mc:Choice>
        <mc:Fallback xmlns="">
          <p:pic>
            <p:nvPicPr>
              <p:cNvPr id="3" name="Ink 2">
                <a:extLst>
                  <a:ext uri="{FF2B5EF4-FFF2-40B4-BE49-F238E27FC236}">
                    <a16:creationId xmlns:a16="http://schemas.microsoft.com/office/drawing/2014/main" id="{8342B326-B846-8435-8222-F693C9B86304}"/>
                  </a:ext>
                </a:extLst>
              </p:cNvPr>
              <p:cNvPicPr/>
              <p:nvPr/>
            </p:nvPicPr>
            <p:blipFill>
              <a:blip r:embed="rId5"/>
              <a:stretch>
                <a:fillRect/>
              </a:stretch>
            </p:blipFill>
            <p:spPr>
              <a:xfrm>
                <a:off x="2950857" y="1435670"/>
                <a:ext cx="2696760" cy="3193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80FD6C8D-DFBF-362E-565E-168C34AE5D5D}"/>
                  </a:ext>
                </a:extLst>
              </p14:cNvPr>
              <p14:cNvContentPartPr/>
              <p14:nvPr/>
            </p14:nvContentPartPr>
            <p14:xfrm>
              <a:off x="2483577" y="2199950"/>
              <a:ext cx="493920" cy="2182680"/>
            </p14:xfrm>
          </p:contentPart>
        </mc:Choice>
        <mc:Fallback xmlns="">
          <p:pic>
            <p:nvPicPr>
              <p:cNvPr id="5" name="Ink 4">
                <a:extLst>
                  <a:ext uri="{FF2B5EF4-FFF2-40B4-BE49-F238E27FC236}">
                    <a16:creationId xmlns:a16="http://schemas.microsoft.com/office/drawing/2014/main" id="{80FD6C8D-DFBF-362E-565E-168C34AE5D5D}"/>
                  </a:ext>
                </a:extLst>
              </p:cNvPr>
              <p:cNvPicPr/>
              <p:nvPr/>
            </p:nvPicPr>
            <p:blipFill>
              <a:blip r:embed="rId7"/>
              <a:stretch>
                <a:fillRect/>
              </a:stretch>
            </p:blipFill>
            <p:spPr>
              <a:xfrm>
                <a:off x="2477457" y="2193830"/>
                <a:ext cx="506160" cy="2194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17938461-6907-F5C5-5692-B56359326538}"/>
                  </a:ext>
                </a:extLst>
              </p14:cNvPr>
              <p14:cNvContentPartPr/>
              <p14:nvPr/>
            </p14:nvContentPartPr>
            <p14:xfrm>
              <a:off x="5621697" y="2767310"/>
              <a:ext cx="1423080" cy="1224720"/>
            </p14:xfrm>
          </p:contentPart>
        </mc:Choice>
        <mc:Fallback xmlns="">
          <p:pic>
            <p:nvPicPr>
              <p:cNvPr id="6" name="Ink 5">
                <a:extLst>
                  <a:ext uri="{FF2B5EF4-FFF2-40B4-BE49-F238E27FC236}">
                    <a16:creationId xmlns:a16="http://schemas.microsoft.com/office/drawing/2014/main" id="{17938461-6907-F5C5-5692-B56359326538}"/>
                  </a:ext>
                </a:extLst>
              </p:cNvPr>
              <p:cNvPicPr/>
              <p:nvPr/>
            </p:nvPicPr>
            <p:blipFill>
              <a:blip r:embed="rId9"/>
              <a:stretch>
                <a:fillRect/>
              </a:stretch>
            </p:blipFill>
            <p:spPr>
              <a:xfrm>
                <a:off x="5615577" y="2761190"/>
                <a:ext cx="1435320" cy="1236960"/>
              </a:xfrm>
              <a:prstGeom prst="rect">
                <a:avLst/>
              </a:prstGeom>
            </p:spPr>
          </p:pic>
        </mc:Fallback>
      </mc:AlternateContent>
      <p:sp>
        <p:nvSpPr>
          <p:cNvPr id="7" name="TextBox 6">
            <a:extLst>
              <a:ext uri="{FF2B5EF4-FFF2-40B4-BE49-F238E27FC236}">
                <a16:creationId xmlns:a16="http://schemas.microsoft.com/office/drawing/2014/main" id="{39108B17-82D0-CE5B-4C6B-17804FFBCF74}"/>
              </a:ext>
            </a:extLst>
          </p:cNvPr>
          <p:cNvSpPr txBox="1"/>
          <p:nvPr/>
        </p:nvSpPr>
        <p:spPr>
          <a:xfrm>
            <a:off x="4598502" y="6096054"/>
            <a:ext cx="2994996" cy="646331"/>
          </a:xfrm>
          <a:prstGeom prst="rect">
            <a:avLst/>
          </a:prstGeom>
          <a:noFill/>
        </p:spPr>
        <p:txBody>
          <a:bodyPr wrap="square" rtlCol="0">
            <a:spAutoFit/>
          </a:bodyPr>
          <a:lstStyle/>
          <a:p>
            <a:r>
              <a:rPr lang="en-US" dirty="0"/>
              <a:t>Note hairy “nub” and two hot vents</a:t>
            </a:r>
          </a:p>
        </p:txBody>
      </p:sp>
    </p:spTree>
    <p:extLst>
      <p:ext uri="{BB962C8B-B14F-4D97-AF65-F5344CB8AC3E}">
        <p14:creationId xmlns:p14="http://schemas.microsoft.com/office/powerpoint/2010/main" val="1350341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2010</a:t>
            </a:r>
            <a:r>
              <a:rPr lang="en-US" sz="3200" dirty="0"/>
              <a:t> </a:t>
            </a:r>
            <a:endParaRPr lang="en-US" sz="3200" dirty="0">
              <a:solidFill>
                <a:schemeClr val="accent1">
                  <a:lumMod val="75000"/>
                </a:schemeClr>
              </a:solidFill>
            </a:endParaRPr>
          </a:p>
        </p:txBody>
      </p:sp>
      <p:pic>
        <p:nvPicPr>
          <p:cNvPr id="3" name="Content Placeholder 3">
            <a:extLst>
              <a:ext uri="{FF2B5EF4-FFF2-40B4-BE49-F238E27FC236}">
                <a16:creationId xmlns:a16="http://schemas.microsoft.com/office/drawing/2014/main" id="{0D2F50CA-35FC-9246-AF37-CE82EA28AEC6}"/>
              </a:ext>
            </a:extLst>
          </p:cNvPr>
          <p:cNvPicPr>
            <a:picLocks noChangeAspect="1"/>
          </p:cNvPicPr>
          <p:nvPr/>
        </p:nvPicPr>
        <p:blipFill>
          <a:blip r:embed="rId3"/>
          <a:stretch>
            <a:fillRect/>
          </a:stretch>
        </p:blipFill>
        <p:spPr>
          <a:xfrm>
            <a:off x="1931521" y="1253331"/>
            <a:ext cx="8526666" cy="4351338"/>
          </a:xfrm>
          <a:prstGeom prst="rect">
            <a:avLst/>
          </a:prstGeom>
        </p:spPr>
      </p:pic>
    </p:spTree>
    <p:extLst>
      <p:ext uri="{BB962C8B-B14F-4D97-AF65-F5344CB8AC3E}">
        <p14:creationId xmlns:p14="http://schemas.microsoft.com/office/powerpoint/2010/main" val="3704745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2010</a:t>
            </a:r>
            <a:endParaRPr lang="en-US" sz="3200" dirty="0">
              <a:solidFill>
                <a:schemeClr val="accent1">
                  <a:lumMod val="75000"/>
                </a:schemeClr>
              </a:solidFill>
            </a:endParaRPr>
          </a:p>
        </p:txBody>
      </p:sp>
      <p:pic>
        <p:nvPicPr>
          <p:cNvPr id="3" name="Content Placeholder 3">
            <a:extLst>
              <a:ext uri="{FF2B5EF4-FFF2-40B4-BE49-F238E27FC236}">
                <a16:creationId xmlns:a16="http://schemas.microsoft.com/office/drawing/2014/main" id="{7E0DC50A-B9B4-19AC-B68B-A269D3BA1B8E}"/>
              </a:ext>
            </a:extLst>
          </p:cNvPr>
          <p:cNvPicPr>
            <a:picLocks noChangeAspect="1"/>
          </p:cNvPicPr>
          <p:nvPr/>
        </p:nvPicPr>
        <p:blipFill>
          <a:blip r:embed="rId3"/>
          <a:stretch>
            <a:fillRect/>
          </a:stretch>
        </p:blipFill>
        <p:spPr>
          <a:xfrm>
            <a:off x="1710206" y="1825625"/>
            <a:ext cx="8771588" cy="4351338"/>
          </a:xfrm>
          <a:prstGeom prst="rect">
            <a:avLst/>
          </a:prstGeom>
        </p:spPr>
      </p:pic>
    </p:spTree>
    <p:extLst>
      <p:ext uri="{BB962C8B-B14F-4D97-AF65-F5344CB8AC3E}">
        <p14:creationId xmlns:p14="http://schemas.microsoft.com/office/powerpoint/2010/main" val="2032726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2011</a:t>
            </a:r>
            <a:endParaRPr lang="en-US" sz="3200" dirty="0">
              <a:solidFill>
                <a:schemeClr val="accent1">
                  <a:lumMod val="75000"/>
                </a:schemeClr>
              </a:solidFill>
            </a:endParaRPr>
          </a:p>
        </p:txBody>
      </p:sp>
      <p:pic>
        <p:nvPicPr>
          <p:cNvPr id="3" name="Content Placeholder 3">
            <a:extLst>
              <a:ext uri="{FF2B5EF4-FFF2-40B4-BE49-F238E27FC236}">
                <a16:creationId xmlns:a16="http://schemas.microsoft.com/office/drawing/2014/main" id="{825FE3F2-E79A-FBBF-2C13-B2D7E9134C23}"/>
              </a:ext>
            </a:extLst>
          </p:cNvPr>
          <p:cNvPicPr>
            <a:picLocks noChangeAspect="1"/>
          </p:cNvPicPr>
          <p:nvPr/>
        </p:nvPicPr>
        <p:blipFill>
          <a:blip r:embed="rId3"/>
          <a:stretch>
            <a:fillRect/>
          </a:stretch>
        </p:blipFill>
        <p:spPr>
          <a:xfrm>
            <a:off x="4510266" y="1481069"/>
            <a:ext cx="7734743" cy="4351338"/>
          </a:xfrm>
          <a:prstGeom prst="rect">
            <a:avLst/>
          </a:prstGeom>
        </p:spPr>
      </p:pic>
      <p:pic>
        <p:nvPicPr>
          <p:cNvPr id="4" name="Picture 3">
            <a:extLst>
              <a:ext uri="{FF2B5EF4-FFF2-40B4-BE49-F238E27FC236}">
                <a16:creationId xmlns:a16="http://schemas.microsoft.com/office/drawing/2014/main" id="{77D23D39-6B62-0911-9298-6239D83971DE}"/>
              </a:ext>
            </a:extLst>
          </p:cNvPr>
          <p:cNvPicPr>
            <a:picLocks noChangeAspect="1"/>
          </p:cNvPicPr>
          <p:nvPr/>
        </p:nvPicPr>
        <p:blipFill rotWithShape="1">
          <a:blip r:embed="rId4"/>
          <a:srcRect l="5499" t="10727" r="5328" b="12433"/>
          <a:stretch/>
        </p:blipFill>
        <p:spPr>
          <a:xfrm>
            <a:off x="-477083" y="1353172"/>
            <a:ext cx="6930887" cy="4479235"/>
          </a:xfrm>
          <a:prstGeom prst="rect">
            <a:avLst/>
          </a:prstGeom>
        </p:spPr>
      </p:pic>
    </p:spTree>
    <p:extLst>
      <p:ext uri="{BB962C8B-B14F-4D97-AF65-F5344CB8AC3E}">
        <p14:creationId xmlns:p14="http://schemas.microsoft.com/office/powerpoint/2010/main" val="1548512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825C6-BA28-1045-026B-F2EA980C9EED}"/>
              </a:ext>
            </a:extLst>
          </p:cNvPr>
          <p:cNvSpPr txBox="1"/>
          <p:nvPr/>
        </p:nvSpPr>
        <p:spPr>
          <a:xfrm>
            <a:off x="0" y="0"/>
            <a:ext cx="12192000" cy="584775"/>
          </a:xfrm>
          <a:prstGeom prst="rect">
            <a:avLst/>
          </a:prstGeom>
          <a:noFill/>
        </p:spPr>
        <p:txBody>
          <a:bodyPr wrap="square" rtlCol="0">
            <a:spAutoFit/>
          </a:bodyPr>
          <a:lstStyle/>
          <a:p>
            <a:r>
              <a:rPr lang="en-US" sz="3200" dirty="0">
                <a:solidFill>
                  <a:schemeClr val="accent1">
                    <a:lumMod val="75000"/>
                  </a:schemeClr>
                </a:solidFill>
              </a:rPr>
              <a:t>CASE STUDY - </a:t>
            </a:r>
            <a:r>
              <a:rPr lang="en-US" sz="3200" dirty="0"/>
              <a:t>High Temp Focused Vent - Growth : BARS - </a:t>
            </a:r>
            <a:r>
              <a:rPr lang="en-US" sz="3200" dirty="0">
                <a:solidFill>
                  <a:schemeClr val="accent2"/>
                </a:solidFill>
              </a:rPr>
              <a:t>2012</a:t>
            </a:r>
            <a:endParaRPr lang="en-US" sz="3200" dirty="0">
              <a:solidFill>
                <a:schemeClr val="accent1">
                  <a:lumMod val="75000"/>
                </a:schemeClr>
              </a:solidFill>
            </a:endParaRPr>
          </a:p>
        </p:txBody>
      </p:sp>
      <p:pic>
        <p:nvPicPr>
          <p:cNvPr id="3" name="Content Placeholder 3">
            <a:extLst>
              <a:ext uri="{FF2B5EF4-FFF2-40B4-BE49-F238E27FC236}">
                <a16:creationId xmlns:a16="http://schemas.microsoft.com/office/drawing/2014/main" id="{825FE3F2-E79A-FBBF-2C13-B2D7E9134C23}"/>
              </a:ext>
            </a:extLst>
          </p:cNvPr>
          <p:cNvPicPr>
            <a:picLocks noChangeAspect="1"/>
          </p:cNvPicPr>
          <p:nvPr/>
        </p:nvPicPr>
        <p:blipFill>
          <a:blip r:embed="rId3"/>
          <a:stretch>
            <a:fillRect/>
          </a:stretch>
        </p:blipFill>
        <p:spPr>
          <a:xfrm>
            <a:off x="4510266" y="1481069"/>
            <a:ext cx="7734743" cy="4351338"/>
          </a:xfrm>
          <a:prstGeom prst="rect">
            <a:avLst/>
          </a:prstGeom>
        </p:spPr>
      </p:pic>
      <p:pic>
        <p:nvPicPr>
          <p:cNvPr id="4" name="Picture 3">
            <a:extLst>
              <a:ext uri="{FF2B5EF4-FFF2-40B4-BE49-F238E27FC236}">
                <a16:creationId xmlns:a16="http://schemas.microsoft.com/office/drawing/2014/main" id="{77D23D39-6B62-0911-9298-6239D83971DE}"/>
              </a:ext>
            </a:extLst>
          </p:cNvPr>
          <p:cNvPicPr>
            <a:picLocks noChangeAspect="1"/>
          </p:cNvPicPr>
          <p:nvPr/>
        </p:nvPicPr>
        <p:blipFill rotWithShape="1">
          <a:blip r:embed="rId4"/>
          <a:srcRect l="5499" t="10727" r="5328" b="12433"/>
          <a:stretch/>
        </p:blipFill>
        <p:spPr>
          <a:xfrm>
            <a:off x="-477083" y="1353172"/>
            <a:ext cx="6930887" cy="4479235"/>
          </a:xfrm>
          <a:prstGeom prst="rect">
            <a:avLst/>
          </a:prstGeom>
        </p:spPr>
      </p:pic>
      <p:pic>
        <p:nvPicPr>
          <p:cNvPr id="5" name="Content Placeholder 3">
            <a:extLst>
              <a:ext uri="{FF2B5EF4-FFF2-40B4-BE49-F238E27FC236}">
                <a16:creationId xmlns:a16="http://schemas.microsoft.com/office/drawing/2014/main" id="{D37C3D28-1042-AE5D-AE12-155CEBB1A6A8}"/>
              </a:ext>
            </a:extLst>
          </p:cNvPr>
          <p:cNvPicPr>
            <a:picLocks noChangeAspect="1"/>
          </p:cNvPicPr>
          <p:nvPr/>
        </p:nvPicPr>
        <p:blipFill>
          <a:blip r:embed="rId5"/>
          <a:stretch>
            <a:fillRect/>
          </a:stretch>
        </p:blipFill>
        <p:spPr>
          <a:xfrm>
            <a:off x="2228628" y="1825625"/>
            <a:ext cx="7734743" cy="4351338"/>
          </a:xfrm>
          <a:prstGeom prst="rect">
            <a:avLst/>
          </a:prstGeom>
        </p:spPr>
      </p:pic>
    </p:spTree>
    <p:extLst>
      <p:ext uri="{BB962C8B-B14F-4D97-AF65-F5344CB8AC3E}">
        <p14:creationId xmlns:p14="http://schemas.microsoft.com/office/powerpoint/2010/main" val="2941526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10521</TotalTime>
  <Words>1325</Words>
  <Application>Microsoft Macintosh PowerPoint</Application>
  <PresentationFormat>Widescreen</PresentationFormat>
  <Paragraphs>151</Paragraphs>
  <Slides>34</Slides>
  <Notes>32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Mihaly</dc:creator>
  <cp:lastModifiedBy>Steve Mihaly</cp:lastModifiedBy>
  <cp:revision>10</cp:revision>
  <dcterms:created xsi:type="dcterms:W3CDTF">2024-10-30T20:31:58Z</dcterms:created>
  <dcterms:modified xsi:type="dcterms:W3CDTF">2024-11-11T23:06:53Z</dcterms:modified>
</cp:coreProperties>
</file>