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0" r:id="rId2"/>
    <p:sldId id="447" r:id="rId3"/>
    <p:sldId id="434" r:id="rId4"/>
    <p:sldId id="450" r:id="rId5"/>
    <p:sldId id="435" r:id="rId6"/>
    <p:sldId id="449" r:id="rId7"/>
    <p:sldId id="441" r:id="rId8"/>
    <p:sldId id="442" r:id="rId9"/>
    <p:sldId id="446" r:id="rId10"/>
    <p:sldId id="437" r:id="rId11"/>
    <p:sldId id="445" r:id="rId12"/>
    <p:sldId id="451" r:id="rId13"/>
    <p:sldId id="438" r:id="rId14"/>
    <p:sldId id="443" r:id="rId15"/>
    <p:sldId id="444" r:id="rId16"/>
    <p:sldId id="287" r:id="rId17"/>
    <p:sldId id="276" r:id="rId18"/>
    <p:sldId id="4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5ABC-D762-5019-1FD5-B1894E5C2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FAC98-5AF8-8A7F-9A24-CADB7326B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A831-8844-42A8-F31E-358ADCF5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73F0E-F3E7-9DD3-FF18-8756D5FC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FA278-0802-9100-927D-107341E7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7867-5AAC-7F93-9540-D7B76549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78E98-0C39-531A-5226-7C67CED37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D966-67A0-68F5-9941-A74DBE6D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85F4-A4AC-833D-456F-7ED7EBA7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EEA08-4DEF-81C5-6C5F-19E73C87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D48D5-E50D-68EA-F6ED-E62BA73D1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DFDFE-AA56-C9E1-3C1D-B531278B3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E9C1-1967-83C1-7462-55900BD5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CD9FB-93BB-3DD4-4F89-60AE28A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82BF-0CAA-8DEA-D4AA-AA5B8665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8BFE-C1D7-60F8-152D-F65724B2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BA68F-189E-8F1D-0AB4-4168591FC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CD82C-5B05-57D2-55E9-DF0406C3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AFB70-97D3-0B1E-E138-C67F75BB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2238E-9109-1CBF-B3E4-295BC864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67E0-8E94-A27D-1646-BB544C9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7B5DA-1234-0301-8883-D64BF89E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EDCD1-71E8-77CA-CA1C-614CB1BB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4878-4641-2914-C6B4-AB169E0C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1FA1-E3DB-BF70-DC94-4A25F861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BED7-9D6F-2967-0105-02A26FA3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A658-03C9-EC60-9114-CA55BBECD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C68-FA1C-C1E3-FD8F-93F5178BD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664CE-5BB4-0958-517B-172F813D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8B2F4-5DA3-4025-704A-4A1CDA0D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B95F4-46C5-462A-49C4-AB4BD5D2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BC16-21E6-DDAD-3023-CC3AD812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E061C-4F3D-AB20-706A-2A80FC44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DF9AD-9395-81A6-00B3-2B68CF7AF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AB97F-E328-FA65-208E-83819F458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E648A-2379-9112-4C94-E85465FA4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68FA8-888E-EF7D-A268-A47D8428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228FA-2587-46B6-7A39-16215AF6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AC250-39F4-1B9B-5DE1-EAFCD776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8398-5813-F637-77ED-41064946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8C151-3805-8D87-C8EA-29623815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8EDD7-8A18-D5DF-36E1-89EADA53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503DD-9F2B-15CC-A68E-7FF82680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60C44-C798-420B-D415-81692A7B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53F29-90C9-2F9B-7C3A-7D6EA712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AA0D6-E7AB-93DC-3976-25F55DA8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5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D735-D64E-9F23-B7C0-A21D3D9B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B5B7-564A-1526-CE92-1C538031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2CB3A-7C10-7CC6-2229-71ED587E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1C622-DFB3-16E2-46FA-7AF22B44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C4065-7905-16BE-0640-F90938F9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D7556-DF2E-CFC6-80AF-26E3361D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07FA-7476-7F60-B35E-1352DB01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77E59-4A75-0A1B-5179-7964FB21C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97E4B-CFB0-D4DE-1F1B-41B2B376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07B7A-F2DD-043A-5B17-72333FAE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FBCB0-3085-916F-F76B-EBB017EF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CAAC7-D3F2-330B-F6E7-C17F1B5F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B0A9F-4363-CE2B-0E66-E55FBA47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7DC96-C3E3-4F46-A39B-932A75E8C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26840-B5B5-6881-E748-5B7BC7B53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18D71B-F58F-B845-88B2-E05318C768B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07B1B-9ECC-D8D3-DC70-76C2EDD10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9A168-50B8-DA0E-FF62-509355CC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C43B5-F1EF-7F46-A109-C61C435A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2038-3609-F1EB-AFF4-0B4B01F31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27102"/>
            <a:ext cx="10757265" cy="143557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                 The evolution of vent fluid temperature and chemistry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0BF8F-EF41-B0B9-A6F0-CE53EA21E3C4}"/>
              </a:ext>
            </a:extLst>
          </p:cNvPr>
          <p:cNvSpPr txBox="1"/>
          <p:nvPr/>
        </p:nvSpPr>
        <p:spPr>
          <a:xfrm>
            <a:off x="4413669" y="3691166"/>
            <a:ext cx="2634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Marv Lilley</a:t>
            </a:r>
          </a:p>
          <a:p>
            <a:pPr algn="ctr"/>
            <a:r>
              <a:rPr lang="en-US" dirty="0"/>
              <a:t>University of Washington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25B86-4C45-7E43-54CB-C9E8AB1DE0DD}"/>
              </a:ext>
            </a:extLst>
          </p:cNvPr>
          <p:cNvSpPr txBox="1"/>
          <p:nvPr/>
        </p:nvSpPr>
        <p:spPr>
          <a:xfrm>
            <a:off x="2285935" y="5314451"/>
            <a:ext cx="730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thanks to Steve Mihaly, A.J. Baron, Jeb Dexter, and Morgan Charlton</a:t>
            </a:r>
          </a:p>
        </p:txBody>
      </p:sp>
    </p:spTree>
    <p:extLst>
      <p:ext uri="{BB962C8B-B14F-4D97-AF65-F5344CB8AC3E}">
        <p14:creationId xmlns:p14="http://schemas.microsoft.com/office/powerpoint/2010/main" val="272185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65ADE98-527C-0CAF-0A06-979824C2A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4852"/>
            <a:ext cx="12024444" cy="5827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87498-B175-723A-62F3-B6BA2C5AFDED}"/>
              </a:ext>
            </a:extLst>
          </p:cNvPr>
          <p:cNvSpPr txBox="1"/>
          <p:nvPr/>
        </p:nvSpPr>
        <p:spPr>
          <a:xfrm>
            <a:off x="4841631" y="0"/>
            <a:ext cx="15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Sanya Village</a:t>
            </a:r>
          </a:p>
        </p:txBody>
      </p:sp>
    </p:spTree>
    <p:extLst>
      <p:ext uri="{BB962C8B-B14F-4D97-AF65-F5344CB8AC3E}">
        <p14:creationId xmlns:p14="http://schemas.microsoft.com/office/powerpoint/2010/main" val="423469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36DA5A1-28E9-6E60-C1F1-B3FCDED8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7" y="949165"/>
            <a:ext cx="11108724" cy="5793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A0C50-A68F-9071-4784-57AD01A4184C}"/>
              </a:ext>
            </a:extLst>
          </p:cNvPr>
          <p:cNvSpPr txBox="1"/>
          <p:nvPr/>
        </p:nvSpPr>
        <p:spPr>
          <a:xfrm>
            <a:off x="5345826" y="325279"/>
            <a:ext cx="15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Sanya Village</a:t>
            </a:r>
          </a:p>
        </p:txBody>
      </p:sp>
    </p:spTree>
    <p:extLst>
      <p:ext uri="{BB962C8B-B14F-4D97-AF65-F5344CB8AC3E}">
        <p14:creationId xmlns:p14="http://schemas.microsoft.com/office/powerpoint/2010/main" val="245541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4929AB-A34E-9750-07B8-B582DE84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5" y="829056"/>
            <a:ext cx="11948550" cy="6028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303E0A-96D5-8B1F-AAE7-272903DA5A85}"/>
              </a:ext>
            </a:extLst>
          </p:cNvPr>
          <p:cNvSpPr txBox="1"/>
          <p:nvPr/>
        </p:nvSpPr>
        <p:spPr>
          <a:xfrm>
            <a:off x="4979733" y="219456"/>
            <a:ext cx="223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Sanya Village</a:t>
            </a:r>
          </a:p>
        </p:txBody>
      </p:sp>
    </p:spTree>
    <p:extLst>
      <p:ext uri="{BB962C8B-B14F-4D97-AF65-F5344CB8AC3E}">
        <p14:creationId xmlns:p14="http://schemas.microsoft.com/office/powerpoint/2010/main" val="391515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F570D6F-DAE7-24F0-3E9F-0035C34E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" y="775747"/>
            <a:ext cx="12009146" cy="5859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4E82E-2344-E9BC-57A6-2874645996C8}"/>
              </a:ext>
            </a:extLst>
          </p:cNvPr>
          <p:cNvSpPr txBox="1"/>
          <p:nvPr/>
        </p:nvSpPr>
        <p:spPr>
          <a:xfrm>
            <a:off x="4935415" y="293077"/>
            <a:ext cx="12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 Harold</a:t>
            </a:r>
          </a:p>
        </p:txBody>
      </p:sp>
    </p:spTree>
    <p:extLst>
      <p:ext uri="{BB962C8B-B14F-4D97-AF65-F5344CB8AC3E}">
        <p14:creationId xmlns:p14="http://schemas.microsoft.com/office/powerpoint/2010/main" val="27369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892FD1-8C31-E958-F609-5E38A84B6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88653"/>
              </p:ext>
            </p:extLst>
          </p:nvPr>
        </p:nvGraphicFramePr>
        <p:xfrm>
          <a:off x="2523744" y="900444"/>
          <a:ext cx="6113848" cy="301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848">
                  <a:extLst>
                    <a:ext uri="{9D8B030D-6E8A-4147-A177-3AD203B41FA5}">
                      <a16:colId xmlns:a16="http://schemas.microsoft.com/office/drawing/2014/main" val="17080258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19809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08673425"/>
                    </a:ext>
                  </a:extLst>
                </a:gridCol>
              </a:tblGrid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(mmol/kg)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𝛿</a:t>
                      </a:r>
                      <a:r>
                        <a:rPr lang="en-US" baseline="30000" dirty="0"/>
                        <a:t>13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58612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78008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935617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93384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25341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7395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3065"/>
                  </a:ext>
                </a:extLst>
              </a:tr>
              <a:tr h="3767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(-8.3)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55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22C5F7-BEA5-E906-AAE3-20B4C8A83E37}"/>
              </a:ext>
            </a:extLst>
          </p:cNvPr>
          <p:cNvSpPr txBox="1"/>
          <p:nvPr/>
        </p:nvSpPr>
        <p:spPr>
          <a:xfrm>
            <a:off x="4499013" y="92759"/>
            <a:ext cx="195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Grotto CO</a:t>
            </a:r>
            <a:r>
              <a:rPr lang="en-US" sz="2800" baseline="-25000" dirty="0"/>
              <a:t>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824F7A-3BBC-B8C6-7C3E-8A285DF91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48023"/>
              </p:ext>
            </p:extLst>
          </p:nvPr>
        </p:nvGraphicFramePr>
        <p:xfrm>
          <a:off x="2523744" y="4856838"/>
          <a:ext cx="611384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49">
                  <a:extLst>
                    <a:ext uri="{9D8B030D-6E8A-4147-A177-3AD203B41FA5}">
                      <a16:colId xmlns:a16="http://schemas.microsoft.com/office/drawing/2014/main" val="3701160537"/>
                    </a:ext>
                  </a:extLst>
                </a:gridCol>
                <a:gridCol w="2037949">
                  <a:extLst>
                    <a:ext uri="{9D8B030D-6E8A-4147-A177-3AD203B41FA5}">
                      <a16:colId xmlns:a16="http://schemas.microsoft.com/office/drawing/2014/main" val="1054953457"/>
                    </a:ext>
                  </a:extLst>
                </a:gridCol>
                <a:gridCol w="2037949">
                  <a:extLst>
                    <a:ext uri="{9D8B030D-6E8A-4147-A177-3AD203B41FA5}">
                      <a16:colId xmlns:a16="http://schemas.microsoft.com/office/drawing/2014/main" val="2893781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(mmol/kg)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𝛿</a:t>
                      </a:r>
                      <a:r>
                        <a:rPr lang="en-US" baseline="30000" dirty="0"/>
                        <a:t>13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8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29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(20.2)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(-7.6)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68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904BD3-95FC-AA5F-572D-DE989AC9224B}"/>
              </a:ext>
            </a:extLst>
          </p:cNvPr>
          <p:cNvSpPr txBox="1"/>
          <p:nvPr/>
        </p:nvSpPr>
        <p:spPr>
          <a:xfrm>
            <a:off x="4289000" y="4198684"/>
            <a:ext cx="262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Park Place CO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464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305B-1837-1409-9864-6E49AC2E2930}"/>
              </a:ext>
            </a:extLst>
          </p:cNvPr>
          <p:cNvSpPr txBox="1"/>
          <p:nvPr/>
        </p:nvSpPr>
        <p:spPr>
          <a:xfrm>
            <a:off x="219940" y="1350472"/>
            <a:ext cx="116022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do see changes in vent fluid chemistry associated with seismic activity</a:t>
            </a:r>
          </a:p>
          <a:p>
            <a:r>
              <a:rPr lang="en-US" sz="2800" dirty="0"/>
              <a:t>as shown in Bill and Guy’s papers on Sanya Village. However, there is no </a:t>
            </a:r>
          </a:p>
          <a:p>
            <a:r>
              <a:rPr lang="en-US" sz="2800" dirty="0"/>
              <a:t>evidence in either vent temperatures or gas chemistry that the recent</a:t>
            </a:r>
          </a:p>
          <a:p>
            <a:r>
              <a:rPr lang="en-US" sz="2800" dirty="0"/>
              <a:t> </a:t>
            </a:r>
            <a:r>
              <a:rPr lang="en-US" sz="2800"/>
              <a:t>increase </a:t>
            </a:r>
            <a:r>
              <a:rPr lang="en-US" sz="2800" dirty="0"/>
              <a:t>in seismic activity has affected the Main Endeavour, High Rise,</a:t>
            </a:r>
          </a:p>
          <a:p>
            <a:r>
              <a:rPr lang="en-US" sz="2800" dirty="0"/>
              <a:t> or Mothra vent fields in a major way.</a:t>
            </a:r>
          </a:p>
          <a:p>
            <a:endParaRPr lang="en-US" sz="2800" dirty="0"/>
          </a:p>
          <a:p>
            <a:r>
              <a:rPr lang="en-US" sz="2800" dirty="0"/>
              <a:t>There has been a temperature increase of roughly 10ºC at Grotto in the</a:t>
            </a:r>
          </a:p>
          <a:p>
            <a:r>
              <a:rPr lang="en-US" sz="2800" dirty="0"/>
              <a:t> last few years and transient perturbations at Sanya Village. Mothra</a:t>
            </a:r>
          </a:p>
          <a:p>
            <a:r>
              <a:rPr lang="en-US" sz="2800" dirty="0"/>
              <a:t> temperatures have been quite stable.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29BA5-0F56-68C2-636C-387CD975A0BB}"/>
              </a:ext>
            </a:extLst>
          </p:cNvPr>
          <p:cNvSpPr txBox="1"/>
          <p:nvPr/>
        </p:nvSpPr>
        <p:spPr>
          <a:xfrm>
            <a:off x="1898120" y="5900928"/>
            <a:ext cx="839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would we see if there was magma involvement?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0C87D-987F-2AB2-F134-E43D956C4E6D}"/>
              </a:ext>
            </a:extLst>
          </p:cNvPr>
          <p:cNvSpPr txBox="1"/>
          <p:nvPr/>
        </p:nvSpPr>
        <p:spPr>
          <a:xfrm>
            <a:off x="4592085" y="433852"/>
            <a:ext cx="241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1936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>
            <a:extLst>
              <a:ext uri="{FF2B5EF4-FFF2-40B4-BE49-F238E27FC236}">
                <a16:creationId xmlns:a16="http://schemas.microsoft.com/office/drawing/2014/main" id="{F1AB122F-59A9-DE5E-3986-87EB2854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92" y="223242"/>
            <a:ext cx="4019476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4" name="Picture 2">
            <a:extLst>
              <a:ext uri="{FF2B5EF4-FFF2-40B4-BE49-F238E27FC236}">
                <a16:creationId xmlns:a16="http://schemas.microsoft.com/office/drawing/2014/main" id="{B759B8FC-1612-1D3A-17A8-7FB343FF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20" y="4535166"/>
            <a:ext cx="4116586" cy="2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>
            <a:extLst>
              <a:ext uri="{FF2B5EF4-FFF2-40B4-BE49-F238E27FC236}">
                <a16:creationId xmlns:a16="http://schemas.microsoft.com/office/drawing/2014/main" id="{7BCC578C-6B31-FBBD-E9E1-83E1A650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71" y="3111996"/>
            <a:ext cx="4131097" cy="149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>
            <a:extLst>
              <a:ext uri="{FF2B5EF4-FFF2-40B4-BE49-F238E27FC236}">
                <a16:creationId xmlns:a16="http://schemas.microsoft.com/office/drawing/2014/main" id="{C4C7D99C-D6BC-6B9D-B204-C4116333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34" y="680889"/>
            <a:ext cx="4375547" cy="57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>
            <a:extLst>
              <a:ext uri="{FF2B5EF4-FFF2-40B4-BE49-F238E27FC236}">
                <a16:creationId xmlns:a16="http://schemas.microsoft.com/office/drawing/2014/main" id="{FD407226-4C62-9E4C-0DC3-6304B67B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44" y="1634133"/>
            <a:ext cx="404514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Rectangle 6">
            <a:extLst>
              <a:ext uri="{FF2B5EF4-FFF2-40B4-BE49-F238E27FC236}">
                <a16:creationId xmlns:a16="http://schemas.microsoft.com/office/drawing/2014/main" id="{8D44BCB1-773F-83EB-D9B8-FB34653ECC0B}"/>
              </a:ext>
            </a:extLst>
          </p:cNvPr>
          <p:cNvSpPr>
            <a:spLocks/>
          </p:cNvSpPr>
          <p:nvPr/>
        </p:nvSpPr>
        <p:spPr bwMode="auto">
          <a:xfrm>
            <a:off x="1631156" y="129481"/>
            <a:ext cx="4822031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531">
                <a:cs typeface="Gill Sans" panose="020B0502020104020203" pitchFamily="34" charset="-79"/>
              </a:rPr>
              <a:t>Impact of 1999 Magmatic Activity</a:t>
            </a:r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38F4F707-5621-7BB8-21B0-756BA35B86C6}"/>
              </a:ext>
            </a:extLst>
          </p:cNvPr>
          <p:cNvSpPr>
            <a:spLocks/>
          </p:cNvSpPr>
          <p:nvPr/>
        </p:nvSpPr>
        <p:spPr bwMode="auto">
          <a:xfrm>
            <a:off x="2999204" y="6590937"/>
            <a:ext cx="1085811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1266">
                <a:cs typeface="Gill Sans" panose="020B0502020104020203" pitchFamily="34" charset="-79"/>
              </a:rPr>
              <a:t>Lilley et al., 2003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>
            <a:extLst>
              <a:ext uri="{FF2B5EF4-FFF2-40B4-BE49-F238E27FC236}">
                <a16:creationId xmlns:a16="http://schemas.microsoft.com/office/drawing/2014/main" id="{9DF16689-D386-A397-6F50-73A76CBB627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9" y="267890"/>
            <a:ext cx="6706195" cy="31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>
            <a:extLst>
              <a:ext uri="{FF2B5EF4-FFF2-40B4-BE49-F238E27FC236}">
                <a16:creationId xmlns:a16="http://schemas.microsoft.com/office/drawing/2014/main" id="{22637973-1D11-00DB-F428-779483361A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45086"/>
            <a:ext cx="6777633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81274299-192A-A8C4-9DEB-5611DB35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" y="1214431"/>
            <a:ext cx="12047838" cy="5451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BF75B-9C38-69A0-896B-CCAE9789F9DA}"/>
              </a:ext>
            </a:extLst>
          </p:cNvPr>
          <p:cNvSpPr txBox="1"/>
          <p:nvPr/>
        </p:nvSpPr>
        <p:spPr>
          <a:xfrm>
            <a:off x="7193280" y="2206752"/>
            <a:ext cx="96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23,000 yrs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5C7C1-579B-FA65-DF11-16376A6B1C1F}"/>
              </a:ext>
            </a:extLst>
          </p:cNvPr>
          <p:cNvSpPr txBox="1"/>
          <p:nvPr/>
        </p:nvSpPr>
        <p:spPr>
          <a:xfrm>
            <a:off x="7702578" y="3694176"/>
            <a:ext cx="963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28,000 yrs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9B0C0-44A6-1910-2217-C716E0353351}"/>
              </a:ext>
            </a:extLst>
          </p:cNvPr>
          <p:cNvSpPr txBox="1"/>
          <p:nvPr/>
        </p:nvSpPr>
        <p:spPr>
          <a:xfrm>
            <a:off x="7470930" y="5274748"/>
            <a:ext cx="862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43,000 yrs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67CC9-89CC-F18A-90FF-1DF3A4BE270F}"/>
              </a:ext>
            </a:extLst>
          </p:cNvPr>
          <p:cNvSpPr txBox="1"/>
          <p:nvPr/>
        </p:nvSpPr>
        <p:spPr>
          <a:xfrm>
            <a:off x="3706368" y="379959"/>
            <a:ext cx="532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Stable and Radiocarbon Isotopes</a:t>
            </a:r>
          </a:p>
        </p:txBody>
      </p:sp>
    </p:spTree>
    <p:extLst>
      <p:ext uri="{BB962C8B-B14F-4D97-AF65-F5344CB8AC3E}">
        <p14:creationId xmlns:p14="http://schemas.microsoft.com/office/powerpoint/2010/main" val="408061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's hand reaching for a rope&#10;&#10;Description automatically generated">
            <a:extLst>
              <a:ext uri="{FF2B5EF4-FFF2-40B4-BE49-F238E27FC236}">
                <a16:creationId xmlns:a16="http://schemas.microsoft.com/office/drawing/2014/main" id="{395DAD9B-778C-7805-5BF9-694B037E9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32BB7-7E8D-BF20-C9E5-20FB08814B6D}"/>
              </a:ext>
            </a:extLst>
          </p:cNvPr>
          <p:cNvSpPr txBox="1"/>
          <p:nvPr/>
        </p:nvSpPr>
        <p:spPr>
          <a:xfrm>
            <a:off x="4937760" y="475488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Grotto 2018</a:t>
            </a:r>
          </a:p>
        </p:txBody>
      </p:sp>
    </p:spTree>
    <p:extLst>
      <p:ext uri="{BB962C8B-B14F-4D97-AF65-F5344CB8AC3E}">
        <p14:creationId xmlns:p14="http://schemas.microsoft.com/office/powerpoint/2010/main" val="87995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58CC1E-A84E-46BA-0D3C-5B555351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21" y="1141897"/>
            <a:ext cx="11442357" cy="5591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226D3-6BF2-AA82-390B-3C7F4A6D97CE}"/>
              </a:ext>
            </a:extLst>
          </p:cNvPr>
          <p:cNvSpPr txBox="1"/>
          <p:nvPr/>
        </p:nvSpPr>
        <p:spPr>
          <a:xfrm>
            <a:off x="5169877" y="386862"/>
            <a:ext cx="1181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Grotto</a:t>
            </a:r>
          </a:p>
        </p:txBody>
      </p:sp>
    </p:spTree>
    <p:extLst>
      <p:ext uri="{BB962C8B-B14F-4D97-AF65-F5344CB8AC3E}">
        <p14:creationId xmlns:p14="http://schemas.microsoft.com/office/powerpoint/2010/main" val="425092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78F8976-DC57-0B66-43B7-292C3A4E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0" y="963168"/>
            <a:ext cx="12033840" cy="5894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84BF7-10EA-56EF-AA05-BE929CF50D0F}"/>
              </a:ext>
            </a:extLst>
          </p:cNvPr>
          <p:cNvSpPr txBox="1"/>
          <p:nvPr/>
        </p:nvSpPr>
        <p:spPr>
          <a:xfrm>
            <a:off x="5505261" y="280416"/>
            <a:ext cx="1181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Grotto</a:t>
            </a:r>
          </a:p>
        </p:txBody>
      </p:sp>
    </p:spTree>
    <p:extLst>
      <p:ext uri="{BB962C8B-B14F-4D97-AF65-F5344CB8AC3E}">
        <p14:creationId xmlns:p14="http://schemas.microsoft.com/office/powerpoint/2010/main" val="7762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C2DCF8-765F-F6CD-8567-9ABC45D8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0" y="1030211"/>
            <a:ext cx="11541405" cy="5617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307A2-22C0-BC86-68EF-2E77757FCBED}"/>
              </a:ext>
            </a:extLst>
          </p:cNvPr>
          <p:cNvSpPr txBox="1"/>
          <p:nvPr/>
        </p:nvSpPr>
        <p:spPr>
          <a:xfrm>
            <a:off x="5322277" y="480646"/>
            <a:ext cx="1181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Grotto</a:t>
            </a:r>
          </a:p>
        </p:txBody>
      </p:sp>
    </p:spTree>
    <p:extLst>
      <p:ext uri="{BB962C8B-B14F-4D97-AF65-F5344CB8AC3E}">
        <p14:creationId xmlns:p14="http://schemas.microsoft.com/office/powerpoint/2010/main" val="348800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7513F39-33FD-3664-56C9-B3050A5B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6" y="1260022"/>
            <a:ext cx="11712168" cy="5104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152F6-6FB7-2656-D2BC-8153938B2546}"/>
              </a:ext>
            </a:extLst>
          </p:cNvPr>
          <p:cNvSpPr txBox="1"/>
          <p:nvPr/>
        </p:nvSpPr>
        <p:spPr>
          <a:xfrm>
            <a:off x="5474208" y="463296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Grotto</a:t>
            </a:r>
          </a:p>
        </p:txBody>
      </p:sp>
    </p:spTree>
    <p:extLst>
      <p:ext uri="{BB962C8B-B14F-4D97-AF65-F5344CB8AC3E}">
        <p14:creationId xmlns:p14="http://schemas.microsoft.com/office/powerpoint/2010/main" val="80915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moke coming out of a coral reef&#10;&#10;Description automatically generated">
            <a:extLst>
              <a:ext uri="{FF2B5EF4-FFF2-40B4-BE49-F238E27FC236}">
                <a16:creationId xmlns:a16="http://schemas.microsoft.com/office/drawing/2014/main" id="{56ADD8E2-7369-CB4A-5000-3B11E09C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0"/>
            <a:ext cx="12357434" cy="6901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D7491C-EEBA-3FE0-C379-4ACBF3F425AE}"/>
              </a:ext>
            </a:extLst>
          </p:cNvPr>
          <p:cNvSpPr txBox="1"/>
          <p:nvPr/>
        </p:nvSpPr>
        <p:spPr>
          <a:xfrm>
            <a:off x="4681728" y="543697"/>
            <a:ext cx="237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Grotto 2016</a:t>
            </a:r>
          </a:p>
        </p:txBody>
      </p:sp>
    </p:spTree>
    <p:extLst>
      <p:ext uri="{BB962C8B-B14F-4D97-AF65-F5344CB8AC3E}">
        <p14:creationId xmlns:p14="http://schemas.microsoft.com/office/powerpoint/2010/main" val="3427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bike under water&#10;&#10;Description automatically generated">
            <a:extLst>
              <a:ext uri="{FF2B5EF4-FFF2-40B4-BE49-F238E27FC236}">
                <a16:creationId xmlns:a16="http://schemas.microsoft.com/office/drawing/2014/main" id="{9905463A-ADB3-8131-06C1-44DE5414B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" y="0"/>
            <a:ext cx="1218184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83F30-1185-0A79-308C-DA740E9DC79E}"/>
              </a:ext>
            </a:extLst>
          </p:cNvPr>
          <p:cNvSpPr txBox="1"/>
          <p:nvPr/>
        </p:nvSpPr>
        <p:spPr>
          <a:xfrm>
            <a:off x="4661628" y="423754"/>
            <a:ext cx="202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Grotto 2016</a:t>
            </a:r>
          </a:p>
        </p:txBody>
      </p:sp>
    </p:spTree>
    <p:extLst>
      <p:ext uri="{BB962C8B-B14F-4D97-AF65-F5344CB8AC3E}">
        <p14:creationId xmlns:p14="http://schemas.microsoft.com/office/powerpoint/2010/main" val="344844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damaged machine&#10;&#10;Description automatically generated">
            <a:extLst>
              <a:ext uri="{FF2B5EF4-FFF2-40B4-BE49-F238E27FC236}">
                <a16:creationId xmlns:a16="http://schemas.microsoft.com/office/drawing/2014/main" id="{8AE3C750-668D-3108-C15C-09D7B4B2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3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250</Words>
  <Application>Microsoft Macintosh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Gill Sans</vt:lpstr>
      <vt:lpstr>Office Theme</vt:lpstr>
      <vt:lpstr>                  The evolution of vent fluid temperature and chemistry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Marvin D Lilley</dc:creator>
  <cp:lastModifiedBy>Marvin D Lilley</cp:lastModifiedBy>
  <cp:revision>35</cp:revision>
  <dcterms:created xsi:type="dcterms:W3CDTF">2024-11-09T08:17:56Z</dcterms:created>
  <dcterms:modified xsi:type="dcterms:W3CDTF">2024-11-11T16:40:06Z</dcterms:modified>
</cp:coreProperties>
</file>